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57" r:id="rId5"/>
    <p:sldId id="273" r:id="rId6"/>
    <p:sldId id="274" r:id="rId7"/>
    <p:sldId id="266" r:id="rId8"/>
    <p:sldId id="269" r:id="rId9"/>
    <p:sldId id="276" r:id="rId10"/>
    <p:sldId id="277" r:id="rId11"/>
    <p:sldId id="278" r:id="rId12"/>
    <p:sldId id="279" r:id="rId13"/>
    <p:sldId id="306" r:id="rId14"/>
    <p:sldId id="307" r:id="rId15"/>
    <p:sldId id="308" r:id="rId16"/>
    <p:sldId id="309" r:id="rId17"/>
    <p:sldId id="280" r:id="rId18"/>
    <p:sldId id="310" r:id="rId19"/>
    <p:sldId id="311" r:id="rId20"/>
    <p:sldId id="312" r:id="rId21"/>
    <p:sldId id="313" r:id="rId22"/>
    <p:sldId id="263" r:id="rId23"/>
    <p:sldId id="275" r:id="rId2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F2F6"/>
    <a:srgbClr val="008DA8"/>
    <a:srgbClr val="EAEAE9"/>
    <a:srgbClr val="2423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7574" autoAdjust="0"/>
  </p:normalViewPr>
  <p:slideViewPr>
    <p:cSldViewPr snapToGrid="0" showGuides="1">
      <p:cViewPr varScale="1">
        <p:scale>
          <a:sx n="59" d="100"/>
          <a:sy n="59" d="100"/>
        </p:scale>
        <p:origin x="964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35" d="100"/>
          <a:sy n="135" d="100"/>
        </p:scale>
        <p:origin x="5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abeth Maarnes" userId="2ce6fa92-376b-476f-8fb0-b3acba872f44" providerId="ADAL" clId="{C3B88341-4F54-4176-883A-3B139B986161}"/>
    <pc:docChg chg="custSel modSld">
      <pc:chgData name="Elisabeth Maarnes" userId="2ce6fa92-376b-476f-8fb0-b3acba872f44" providerId="ADAL" clId="{C3B88341-4F54-4176-883A-3B139B986161}" dt="2023-11-27T11:32:45.849" v="395" actId="20577"/>
      <pc:docMkLst>
        <pc:docMk/>
      </pc:docMkLst>
      <pc:sldChg chg="modSp mod">
        <pc:chgData name="Elisabeth Maarnes" userId="2ce6fa92-376b-476f-8fb0-b3acba872f44" providerId="ADAL" clId="{C3B88341-4F54-4176-883A-3B139B986161}" dt="2023-11-27T11:14:15.643" v="31" actId="20577"/>
        <pc:sldMkLst>
          <pc:docMk/>
          <pc:sldMk cId="3537596281" sldId="257"/>
        </pc:sldMkLst>
        <pc:spChg chg="mod">
          <ac:chgData name="Elisabeth Maarnes" userId="2ce6fa92-376b-476f-8fb0-b3acba872f44" providerId="ADAL" clId="{C3B88341-4F54-4176-883A-3B139B986161}" dt="2023-11-27T11:14:15.643" v="31" actId="20577"/>
          <ac:spMkLst>
            <pc:docMk/>
            <pc:sldMk cId="3537596281" sldId="257"/>
            <ac:spMk id="2" creationId="{FDBA285A-8F2F-8584-32EF-C3B58F1248C2}"/>
          </ac:spMkLst>
        </pc:spChg>
        <pc:spChg chg="mod">
          <ac:chgData name="Elisabeth Maarnes" userId="2ce6fa92-376b-476f-8fb0-b3acba872f44" providerId="ADAL" clId="{C3B88341-4F54-4176-883A-3B139B986161}" dt="2023-11-27T11:14:08.795" v="29" actId="20577"/>
          <ac:spMkLst>
            <pc:docMk/>
            <pc:sldMk cId="3537596281" sldId="257"/>
            <ac:spMk id="4" creationId="{F849694F-F709-9C08-C694-8DDCB702D6B9}"/>
          </ac:spMkLst>
        </pc:spChg>
      </pc:sldChg>
      <pc:sldChg chg="modSp mod">
        <pc:chgData name="Elisabeth Maarnes" userId="2ce6fa92-376b-476f-8fb0-b3acba872f44" providerId="ADAL" clId="{C3B88341-4F54-4176-883A-3B139B986161}" dt="2023-11-27T11:32:45.849" v="395" actId="20577"/>
        <pc:sldMkLst>
          <pc:docMk/>
          <pc:sldMk cId="76383393" sldId="263"/>
        </pc:sldMkLst>
        <pc:spChg chg="mod">
          <ac:chgData name="Elisabeth Maarnes" userId="2ce6fa92-376b-476f-8fb0-b3acba872f44" providerId="ADAL" clId="{C3B88341-4F54-4176-883A-3B139B986161}" dt="2023-11-27T11:32:45.849" v="395" actId="20577"/>
          <ac:spMkLst>
            <pc:docMk/>
            <pc:sldMk cId="76383393" sldId="263"/>
            <ac:spMk id="5" creationId="{990379D2-EEC3-DD4C-EA4A-E1E8429826AB}"/>
          </ac:spMkLst>
        </pc:spChg>
      </pc:sldChg>
      <pc:sldChg chg="modSp mod">
        <pc:chgData name="Elisabeth Maarnes" userId="2ce6fa92-376b-476f-8fb0-b3acba872f44" providerId="ADAL" clId="{C3B88341-4F54-4176-883A-3B139B986161}" dt="2023-11-27T11:15:31.585" v="53" actId="20577"/>
        <pc:sldMkLst>
          <pc:docMk/>
          <pc:sldMk cId="3716621875" sldId="269"/>
        </pc:sldMkLst>
        <pc:spChg chg="mod">
          <ac:chgData name="Elisabeth Maarnes" userId="2ce6fa92-376b-476f-8fb0-b3acba872f44" providerId="ADAL" clId="{C3B88341-4F54-4176-883A-3B139B986161}" dt="2023-11-27T11:15:31.585" v="53" actId="20577"/>
          <ac:spMkLst>
            <pc:docMk/>
            <pc:sldMk cId="3716621875" sldId="269"/>
            <ac:spMk id="12" creationId="{12D09A9E-F24B-400B-103B-F089BBE1418F}"/>
          </ac:spMkLst>
        </pc:spChg>
      </pc:sldChg>
      <pc:sldChg chg="modSp mod">
        <pc:chgData name="Elisabeth Maarnes" userId="2ce6fa92-376b-476f-8fb0-b3acba872f44" providerId="ADAL" clId="{C3B88341-4F54-4176-883A-3B139B986161}" dt="2023-11-27T11:30:57.396" v="394" actId="113"/>
        <pc:sldMkLst>
          <pc:docMk/>
          <pc:sldMk cId="2606064120" sldId="276"/>
        </pc:sldMkLst>
        <pc:spChg chg="mod">
          <ac:chgData name="Elisabeth Maarnes" userId="2ce6fa92-376b-476f-8fb0-b3acba872f44" providerId="ADAL" clId="{C3B88341-4F54-4176-883A-3B139B986161}" dt="2023-11-27T11:30:57.396" v="394" actId="113"/>
          <ac:spMkLst>
            <pc:docMk/>
            <pc:sldMk cId="2606064120" sldId="276"/>
            <ac:spMk id="12" creationId="{12D09A9E-F24B-400B-103B-F089BBE1418F}"/>
          </ac:spMkLst>
        </pc:spChg>
      </pc:sldChg>
      <pc:sldChg chg="modSp mod">
        <pc:chgData name="Elisabeth Maarnes" userId="2ce6fa92-376b-476f-8fb0-b3acba872f44" providerId="ADAL" clId="{C3B88341-4F54-4176-883A-3B139B986161}" dt="2023-11-27T11:30:32.967" v="355" actId="5793"/>
        <pc:sldMkLst>
          <pc:docMk/>
          <pc:sldMk cId="3881256883" sldId="278"/>
        </pc:sldMkLst>
        <pc:spChg chg="mod">
          <ac:chgData name="Elisabeth Maarnes" userId="2ce6fa92-376b-476f-8fb0-b3acba872f44" providerId="ADAL" clId="{C3B88341-4F54-4176-883A-3B139B986161}" dt="2023-11-27T11:30:32.967" v="355" actId="5793"/>
          <ac:spMkLst>
            <pc:docMk/>
            <pc:sldMk cId="3881256883" sldId="278"/>
            <ac:spMk id="3" creationId="{42B8282E-F7EC-896B-3C45-B90B3F11A0E1}"/>
          </ac:spMkLst>
        </pc:spChg>
      </pc:sldChg>
      <pc:sldChg chg="modSp mod">
        <pc:chgData name="Elisabeth Maarnes" userId="2ce6fa92-376b-476f-8fb0-b3acba872f44" providerId="ADAL" clId="{C3B88341-4F54-4176-883A-3B139B986161}" dt="2023-11-27T11:16:20.650" v="59" actId="20577"/>
        <pc:sldMkLst>
          <pc:docMk/>
          <pc:sldMk cId="3622466937" sldId="279"/>
        </pc:sldMkLst>
        <pc:spChg chg="mod">
          <ac:chgData name="Elisabeth Maarnes" userId="2ce6fa92-376b-476f-8fb0-b3acba872f44" providerId="ADAL" clId="{C3B88341-4F54-4176-883A-3B139B986161}" dt="2023-11-27T11:16:20.650" v="59" actId="20577"/>
          <ac:spMkLst>
            <pc:docMk/>
            <pc:sldMk cId="3622466937" sldId="279"/>
            <ac:spMk id="12" creationId="{12D09A9E-F24B-400B-103B-F089BBE1418F}"/>
          </ac:spMkLst>
        </pc:spChg>
      </pc:sldChg>
      <pc:sldChg chg="modSp mod">
        <pc:chgData name="Elisabeth Maarnes" userId="2ce6fa92-376b-476f-8fb0-b3acba872f44" providerId="ADAL" clId="{C3B88341-4F54-4176-883A-3B139B986161}" dt="2023-11-27T11:22:00.536" v="81" actId="20577"/>
        <pc:sldMkLst>
          <pc:docMk/>
          <pc:sldMk cId="0" sldId="306"/>
        </pc:sldMkLst>
        <pc:spChg chg="mod">
          <ac:chgData name="Elisabeth Maarnes" userId="2ce6fa92-376b-476f-8fb0-b3acba872f44" providerId="ADAL" clId="{C3B88341-4F54-4176-883A-3B139B986161}" dt="2023-11-27T11:22:00.536" v="81" actId="20577"/>
          <ac:spMkLst>
            <pc:docMk/>
            <pc:sldMk cId="0" sldId="306"/>
            <ac:spMk id="3" creationId="{2F13B14B-35DF-6D88-6C87-DFE5AA04C09C}"/>
          </ac:spMkLst>
        </pc:spChg>
      </pc:sldChg>
      <pc:sldChg chg="modSp mod">
        <pc:chgData name="Elisabeth Maarnes" userId="2ce6fa92-376b-476f-8fb0-b3acba872f44" providerId="ADAL" clId="{C3B88341-4F54-4176-883A-3B139B986161}" dt="2023-11-27T11:29:45.015" v="353" actId="113"/>
        <pc:sldMkLst>
          <pc:docMk/>
          <pc:sldMk cId="2918799322" sldId="307"/>
        </pc:sldMkLst>
        <pc:spChg chg="mod">
          <ac:chgData name="Elisabeth Maarnes" userId="2ce6fa92-376b-476f-8fb0-b3acba872f44" providerId="ADAL" clId="{C3B88341-4F54-4176-883A-3B139B986161}" dt="2023-11-27T11:29:45.015" v="353" actId="113"/>
          <ac:spMkLst>
            <pc:docMk/>
            <pc:sldMk cId="2918799322" sldId="307"/>
            <ac:spMk id="12" creationId="{12D09A9E-F24B-400B-103B-F089BBE1418F}"/>
          </ac:spMkLst>
        </pc:spChg>
      </pc:sldChg>
      <pc:sldChg chg="modSp mod">
        <pc:chgData name="Elisabeth Maarnes" userId="2ce6fa92-376b-476f-8fb0-b3acba872f44" providerId="ADAL" clId="{C3B88341-4F54-4176-883A-3B139B986161}" dt="2023-11-27T11:16:53.238" v="63" actId="20577"/>
        <pc:sldMkLst>
          <pc:docMk/>
          <pc:sldMk cId="654278833" sldId="308"/>
        </pc:sldMkLst>
        <pc:spChg chg="mod">
          <ac:chgData name="Elisabeth Maarnes" userId="2ce6fa92-376b-476f-8fb0-b3acba872f44" providerId="ADAL" clId="{C3B88341-4F54-4176-883A-3B139B986161}" dt="2023-11-27T11:16:53.238" v="63" actId="20577"/>
          <ac:spMkLst>
            <pc:docMk/>
            <pc:sldMk cId="654278833" sldId="308"/>
            <ac:spMk id="12" creationId="{12D09A9E-F24B-400B-103B-F089BBE1418F}"/>
          </ac:spMkLst>
        </pc:spChg>
      </pc:sldChg>
      <pc:sldChg chg="modSp mod">
        <pc:chgData name="Elisabeth Maarnes" userId="2ce6fa92-376b-476f-8fb0-b3acba872f44" providerId="ADAL" clId="{C3B88341-4F54-4176-883A-3B139B986161}" dt="2023-11-27T11:29:17.113" v="323" actId="113"/>
        <pc:sldMkLst>
          <pc:docMk/>
          <pc:sldMk cId="3321043934" sldId="309"/>
        </pc:sldMkLst>
        <pc:spChg chg="mod">
          <ac:chgData name="Elisabeth Maarnes" userId="2ce6fa92-376b-476f-8fb0-b3acba872f44" providerId="ADAL" clId="{C3B88341-4F54-4176-883A-3B139B986161}" dt="2023-11-27T11:29:17.113" v="323" actId="113"/>
          <ac:spMkLst>
            <pc:docMk/>
            <pc:sldMk cId="3321043934" sldId="309"/>
            <ac:spMk id="12" creationId="{12D09A9E-F24B-400B-103B-F089BBE1418F}"/>
          </ac:spMkLst>
        </pc:spChg>
      </pc:sldChg>
      <pc:sldChg chg="modSp mod">
        <pc:chgData name="Elisabeth Maarnes" userId="2ce6fa92-376b-476f-8fb0-b3acba872f44" providerId="ADAL" clId="{C3B88341-4F54-4176-883A-3B139B986161}" dt="2023-11-27T11:17:34.230" v="80" actId="27636"/>
        <pc:sldMkLst>
          <pc:docMk/>
          <pc:sldMk cId="4048035979" sldId="310"/>
        </pc:sldMkLst>
        <pc:spChg chg="mod">
          <ac:chgData name="Elisabeth Maarnes" userId="2ce6fa92-376b-476f-8fb0-b3acba872f44" providerId="ADAL" clId="{C3B88341-4F54-4176-883A-3B139B986161}" dt="2023-11-27T11:17:34.230" v="80" actId="27636"/>
          <ac:spMkLst>
            <pc:docMk/>
            <pc:sldMk cId="4048035979" sldId="310"/>
            <ac:spMk id="3" creationId="{42B8282E-F7EC-896B-3C45-B90B3F11A0E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77465-BB95-C840-97B6-767129D945B6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B32AD-BCE6-A645-B71C-124D2B5C53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4267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bg>
      <p:bgPr>
        <a:solidFill>
          <a:srgbClr val="008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2668053B-0464-87A7-4121-7ECC3E70D0D2}"/>
              </a:ext>
            </a:extLst>
          </p:cNvPr>
          <p:cNvSpPr/>
          <p:nvPr userDrawn="1"/>
        </p:nvSpPr>
        <p:spPr>
          <a:xfrm>
            <a:off x="0" y="6085755"/>
            <a:ext cx="12192000" cy="772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52B36F1-22FB-0FA3-8505-73DDE26587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59321" y="1924850"/>
            <a:ext cx="8564816" cy="993441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Blå </a:t>
            </a:r>
            <a:r>
              <a:rPr lang="nb-NO" dirty="0" err="1"/>
              <a:t>forsidemal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52120C1-0669-7D03-09FC-23B9F2E507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59321" y="5092740"/>
            <a:ext cx="4871037" cy="44141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E6F2F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>
                <a:solidFill>
                  <a:srgbClr val="EAEBEC"/>
                </a:solidFill>
                <a:effectLst/>
                <a:latin typeface="Arial" panose="020B0604020202020204" pitchFamily="34" charset="0"/>
              </a:rPr>
              <a:t>Undertittel /avdeling / avsender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2A2245D-2837-309D-E589-FBFACF74CF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34579" y="6385785"/>
            <a:ext cx="2212298" cy="275527"/>
          </a:xfrm>
          <a:prstGeom prst="rect">
            <a:avLst/>
          </a:prstGeom>
        </p:spPr>
      </p:pic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8055648C-0B28-E4F1-945B-F97A342098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10246"/>
            <a:ext cx="11660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423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 err="1"/>
              <a:t>nfk.no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47754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B1D69FB-E294-B95C-55BC-677E2DC3912F}"/>
              </a:ext>
            </a:extLst>
          </p:cNvPr>
          <p:cNvSpPr/>
          <p:nvPr userDrawn="1"/>
        </p:nvSpPr>
        <p:spPr>
          <a:xfrm>
            <a:off x="0" y="6091996"/>
            <a:ext cx="12192000" cy="764364"/>
          </a:xfrm>
          <a:prstGeom prst="rect">
            <a:avLst/>
          </a:prstGeom>
          <a:solidFill>
            <a:srgbClr val="008DA8"/>
          </a:solidFill>
          <a:ln>
            <a:solidFill>
              <a:srgbClr val="008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rgbClr val="008DA8"/>
              </a:solidFill>
              <a:highlight>
                <a:srgbClr val="008DA8"/>
              </a:highlight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F4A542A-A0B6-FBF6-AE9D-A4632A621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F6D6BF4-4A00-32B7-9A37-3099FA854F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27507"/>
            <a:ext cx="5181600" cy="387025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00ABDFE-37D5-D2AD-C7D5-F5BD4AD1A4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27507"/>
            <a:ext cx="5181600" cy="387025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8075192-D616-8522-B6A6-FCE88EA44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EA02B3-FC0F-734C-9276-35B9D1E00BD5}" type="datetime1">
              <a:rPr lang="nb-NO" smtClean="0"/>
              <a:pPr/>
              <a:t>28.11.2023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B972782-E1CD-18FD-4343-D7AD8D1BD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576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4A86427-D5B8-75FA-3BD4-DB5393586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4E1B87-E08C-954B-A0B6-D8C613537A0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FCEFC7D3-6429-B89C-FD2A-E892D21F0B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78450" y="6380453"/>
            <a:ext cx="2375350" cy="29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03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bg>
      <p:bgPr>
        <a:solidFill>
          <a:srgbClr val="E6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B1D69FB-E294-B95C-55BC-677E2DC3912F}"/>
              </a:ext>
            </a:extLst>
          </p:cNvPr>
          <p:cNvSpPr/>
          <p:nvPr userDrawn="1"/>
        </p:nvSpPr>
        <p:spPr>
          <a:xfrm>
            <a:off x="0" y="6091996"/>
            <a:ext cx="12192000" cy="764364"/>
          </a:xfrm>
          <a:prstGeom prst="rect">
            <a:avLst/>
          </a:prstGeom>
          <a:solidFill>
            <a:srgbClr val="008DA8"/>
          </a:solidFill>
          <a:ln>
            <a:solidFill>
              <a:srgbClr val="008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rgbClr val="008DA8"/>
              </a:solidFill>
              <a:highlight>
                <a:srgbClr val="008DA8"/>
              </a:highlight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F4A542A-A0B6-FBF6-AE9D-A4632A621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F6D6BF4-4A00-32B7-9A37-3099FA854F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27507"/>
            <a:ext cx="5181600" cy="387025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00ABDFE-37D5-D2AD-C7D5-F5BD4AD1A4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27507"/>
            <a:ext cx="5181600" cy="387025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8075192-D616-8522-B6A6-FCE88EA44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EA02B3-FC0F-734C-9276-35B9D1E00BD5}" type="datetime1">
              <a:rPr lang="nb-NO" smtClean="0"/>
              <a:pPr/>
              <a:t>28.11.2023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B972782-E1CD-18FD-4343-D7AD8D1BD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576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4A86427-D5B8-75FA-3BD4-DB5393586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4E1B87-E08C-954B-A0B6-D8C613537A0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9BED552-9606-6D6D-EEA2-6F9E7F0BAA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78450" y="6380453"/>
            <a:ext cx="2375350" cy="29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69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ammenligning">
    <p:bg>
      <p:bgPr>
        <a:solidFill>
          <a:srgbClr val="E6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8A60F3A0-264F-B49B-5F7A-CF648F3FBA0A}"/>
              </a:ext>
            </a:extLst>
          </p:cNvPr>
          <p:cNvSpPr/>
          <p:nvPr userDrawn="1"/>
        </p:nvSpPr>
        <p:spPr>
          <a:xfrm>
            <a:off x="0" y="6091996"/>
            <a:ext cx="12192000" cy="764364"/>
          </a:xfrm>
          <a:prstGeom prst="rect">
            <a:avLst/>
          </a:prstGeom>
          <a:solidFill>
            <a:srgbClr val="008DA8"/>
          </a:solidFill>
          <a:ln>
            <a:solidFill>
              <a:srgbClr val="008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rgbClr val="008DA8"/>
              </a:solidFill>
              <a:highlight>
                <a:srgbClr val="008DA8"/>
              </a:highlight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2FD19BA-F64D-37E5-B511-3225E4838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62054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3A118F9-C594-F0A5-9E56-7265A8FDAC0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985671"/>
            <a:ext cx="10512424" cy="3912095"/>
          </a:xfrm>
        </p:spPr>
        <p:txBody>
          <a:bodyPr numCol="2"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dirty="0"/>
              <a:t>Klikk for å redigere tekststiler i malen.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F44448C-2551-06B2-DCCD-EFB01E4F8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3A3335-17F9-0245-A31E-B8E750DC0035}" type="datetime1">
              <a:rPr lang="nb-NO" smtClean="0"/>
              <a:pPr/>
              <a:t>28.11.2023</a:t>
            </a:fld>
            <a:endParaRPr lang="nb-NO" dirty="0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5DC988B-04B2-AD07-E83F-D481C2B37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5BE5181-73D6-BE49-5B33-04AB89BC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4E1B87-E08C-954B-A0B6-D8C613537A0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7812B2F-B261-09A0-A722-A89252B63E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78450" y="6380453"/>
            <a:ext cx="2375350" cy="29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01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A08F7E73-B7D3-FE3A-6EF4-5EB0D0E61045}"/>
              </a:ext>
            </a:extLst>
          </p:cNvPr>
          <p:cNvSpPr/>
          <p:nvPr userDrawn="1"/>
        </p:nvSpPr>
        <p:spPr>
          <a:xfrm>
            <a:off x="0" y="6091996"/>
            <a:ext cx="12192000" cy="764364"/>
          </a:xfrm>
          <a:prstGeom prst="rect">
            <a:avLst/>
          </a:prstGeom>
          <a:solidFill>
            <a:srgbClr val="008DA8"/>
          </a:solidFill>
          <a:ln>
            <a:solidFill>
              <a:srgbClr val="008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rgbClr val="008DA8"/>
              </a:solidFill>
              <a:highlight>
                <a:srgbClr val="008DA8"/>
              </a:highlight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651BD3C-A15E-031F-8C49-D707AF247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BA2F92D-6549-502E-12B3-0AF50FE1B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3DCEAF-0B84-0D48-8E0B-0DF0A719AD5F}" type="datetime1">
              <a:rPr lang="nb-NO" smtClean="0"/>
              <a:pPr/>
              <a:t>28.11.2023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37F6272-93A4-07C3-4A2E-CCBCAC722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highlight>
                  <a:srgbClr val="008DA8"/>
                </a:highlight>
              </a:defRPr>
            </a:lvl1pPr>
          </a:lstStyle>
          <a:p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1400AD5-941C-50B0-2F03-DF3D901EC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4E1B87-E08C-954B-A0B6-D8C613537A0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15D93CCE-F221-0C81-0C1E-B958EB8C8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019822"/>
            <a:ext cx="10515600" cy="2029663"/>
          </a:xfrm>
        </p:spPr>
        <p:txBody>
          <a:bodyPr numCol="2">
            <a:normAutofit/>
          </a:bodyPr>
          <a:lstStyle>
            <a:lvl1pPr marL="0" indent="0" algn="l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8D7C46FA-C680-1279-E86B-B746997B3A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78450" y="6380453"/>
            <a:ext cx="2375350" cy="29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85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AB49BC06-8D97-1400-39BA-BE735D59C3AC}"/>
              </a:ext>
            </a:extLst>
          </p:cNvPr>
          <p:cNvSpPr/>
          <p:nvPr userDrawn="1"/>
        </p:nvSpPr>
        <p:spPr>
          <a:xfrm>
            <a:off x="0" y="6091996"/>
            <a:ext cx="12192000" cy="764364"/>
          </a:xfrm>
          <a:prstGeom prst="rect">
            <a:avLst/>
          </a:prstGeom>
          <a:solidFill>
            <a:srgbClr val="008DA8"/>
          </a:solidFill>
          <a:ln>
            <a:solidFill>
              <a:srgbClr val="008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rgbClr val="008DA8"/>
              </a:solidFill>
              <a:highlight>
                <a:srgbClr val="008DA8"/>
              </a:highlight>
            </a:endParaRP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714B819-F759-E33B-39B5-1C8E7A44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7F9983-1FAA-AC4E-B43E-F228496F6C9B}" type="datetime1">
              <a:rPr lang="nb-NO" smtClean="0"/>
              <a:pPr/>
              <a:t>28.11.2023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97E0EDE-E052-1AA5-CCBF-7073D08A0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3C78E9-E540-EEBC-23C3-4490613CF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4E1B87-E08C-954B-A0B6-D8C613537A0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60253D0-FBB3-72C8-9571-4B7D89D774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78450" y="6380453"/>
            <a:ext cx="2375350" cy="29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82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">
    <p:bg>
      <p:bgPr>
        <a:solidFill>
          <a:srgbClr val="E6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1CE6739B-0BFD-72A0-0BEC-FF16D83A28CD}"/>
              </a:ext>
            </a:extLst>
          </p:cNvPr>
          <p:cNvSpPr/>
          <p:nvPr userDrawn="1"/>
        </p:nvSpPr>
        <p:spPr>
          <a:xfrm>
            <a:off x="0" y="0"/>
            <a:ext cx="12192000" cy="2028585"/>
          </a:xfrm>
          <a:prstGeom prst="rect">
            <a:avLst/>
          </a:prstGeom>
          <a:solidFill>
            <a:srgbClr val="008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34CE0B5-CA9B-9437-2112-D272F768B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619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AA7144C-1B08-F5BB-E937-03908AD5F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3280"/>
            <a:ext cx="10515600" cy="384383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24DAAD-30FB-A0A6-0303-6582187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FB13-CE66-824D-A28A-9D2421C96775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62B602A-8C50-608E-D07C-318143042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0E2CE3A-BE27-3E9F-AFFE-B551CBE7B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1B87-E08C-954B-A0B6-D8C613537A0E}" type="slidenum">
              <a:rPr lang="nb-NO" smtClean="0"/>
              <a:t>‹#›</a:t>
            </a:fld>
            <a:endParaRPr lang="nb-NO"/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F7A64D74-C606-61E3-E761-F4724ABCEFD0}"/>
              </a:ext>
            </a:extLst>
          </p:cNvPr>
          <p:cNvCxnSpPr/>
          <p:nvPr userDrawn="1"/>
        </p:nvCxnSpPr>
        <p:spPr>
          <a:xfrm>
            <a:off x="838200" y="6155453"/>
            <a:ext cx="10515600" cy="0"/>
          </a:xfrm>
          <a:prstGeom prst="line">
            <a:avLst/>
          </a:prstGeom>
          <a:ln>
            <a:solidFill>
              <a:srgbClr val="2423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318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1CE6739B-0BFD-72A0-0BEC-FF16D83A28CD}"/>
              </a:ext>
            </a:extLst>
          </p:cNvPr>
          <p:cNvSpPr/>
          <p:nvPr userDrawn="1"/>
        </p:nvSpPr>
        <p:spPr>
          <a:xfrm>
            <a:off x="0" y="0"/>
            <a:ext cx="12192000" cy="2028585"/>
          </a:xfrm>
          <a:prstGeom prst="rect">
            <a:avLst/>
          </a:prstGeom>
          <a:solidFill>
            <a:srgbClr val="008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34CE0B5-CA9B-9437-2112-D272F768B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619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AA7144C-1B08-F5BB-E937-03908AD5F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3280"/>
            <a:ext cx="10515600" cy="384383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24DAAD-30FB-A0A6-0303-6582187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FB13-CE66-824D-A28A-9D2421C96775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62B602A-8C50-608E-D07C-318143042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0E2CE3A-BE27-3E9F-AFFE-B551CBE7B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1B87-E08C-954B-A0B6-D8C613537A0E}" type="slidenum">
              <a:rPr lang="nb-NO" smtClean="0"/>
              <a:t>‹#›</a:t>
            </a:fld>
            <a:endParaRPr lang="nb-NO"/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F7A64D74-C606-61E3-E761-F4724ABCEFD0}"/>
              </a:ext>
            </a:extLst>
          </p:cNvPr>
          <p:cNvCxnSpPr/>
          <p:nvPr userDrawn="1"/>
        </p:nvCxnSpPr>
        <p:spPr>
          <a:xfrm>
            <a:off x="838200" y="6155453"/>
            <a:ext cx="10515600" cy="0"/>
          </a:xfrm>
          <a:prstGeom prst="line">
            <a:avLst/>
          </a:prstGeom>
          <a:ln>
            <a:solidFill>
              <a:srgbClr val="2423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221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tel og innhold">
    <p:bg>
      <p:bgPr>
        <a:solidFill>
          <a:srgbClr val="E6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1CE6739B-0BFD-72A0-0BEC-FF16D83A28CD}"/>
              </a:ext>
            </a:extLst>
          </p:cNvPr>
          <p:cNvSpPr/>
          <p:nvPr userDrawn="1"/>
        </p:nvSpPr>
        <p:spPr>
          <a:xfrm>
            <a:off x="0" y="0"/>
            <a:ext cx="12192000" cy="2028585"/>
          </a:xfrm>
          <a:prstGeom prst="rect">
            <a:avLst/>
          </a:prstGeom>
          <a:solidFill>
            <a:srgbClr val="008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34CE0B5-CA9B-9437-2112-D272F768B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619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AA7144C-1B08-F5BB-E937-03908AD5F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3280"/>
            <a:ext cx="10515600" cy="384383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24DAAD-30FB-A0A6-0303-6582187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FB13-CE66-824D-A28A-9D2421C96775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62B602A-8C50-608E-D07C-318143042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0E2CE3A-BE27-3E9F-AFFE-B551CBE7B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1B87-E08C-954B-A0B6-D8C613537A0E}" type="slidenum">
              <a:rPr lang="nb-NO" smtClean="0"/>
              <a:t>‹#›</a:t>
            </a:fld>
            <a:endParaRPr lang="nb-NO"/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F7A64D74-C606-61E3-E761-F4724ABCEFD0}"/>
              </a:ext>
            </a:extLst>
          </p:cNvPr>
          <p:cNvCxnSpPr/>
          <p:nvPr userDrawn="1"/>
        </p:nvCxnSpPr>
        <p:spPr>
          <a:xfrm>
            <a:off x="838200" y="6155453"/>
            <a:ext cx="10515600" cy="0"/>
          </a:xfrm>
          <a:prstGeom prst="line">
            <a:avLst/>
          </a:prstGeom>
          <a:ln>
            <a:solidFill>
              <a:srgbClr val="2423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388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tel og innhold">
    <p:bg>
      <p:bgPr>
        <a:solidFill>
          <a:srgbClr val="E6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4CE0B5-CA9B-9437-2112-D272F768B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61901"/>
          </a:xfrm>
        </p:spPr>
        <p:txBody>
          <a:bodyPr/>
          <a:lstStyle>
            <a:lvl1pPr>
              <a:defRPr>
                <a:solidFill>
                  <a:srgbClr val="242323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AA7144C-1B08-F5BB-E937-03908AD5F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3280"/>
            <a:ext cx="10515600" cy="384383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24DAAD-30FB-A0A6-0303-6582187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FB13-CE66-824D-A28A-9D2421C96775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62B602A-8C50-608E-D07C-318143042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0E2CE3A-BE27-3E9F-AFFE-B551CBE7B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1B87-E08C-954B-A0B6-D8C613537A0E}" type="slidenum">
              <a:rPr lang="nb-NO" smtClean="0"/>
              <a:t>‹#›</a:t>
            </a:fld>
            <a:endParaRPr lang="nb-NO"/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F7A64D74-C606-61E3-E761-F4724ABCEFD0}"/>
              </a:ext>
            </a:extLst>
          </p:cNvPr>
          <p:cNvCxnSpPr/>
          <p:nvPr userDrawn="1"/>
        </p:nvCxnSpPr>
        <p:spPr>
          <a:xfrm>
            <a:off x="838200" y="6155453"/>
            <a:ext cx="10515600" cy="0"/>
          </a:xfrm>
          <a:prstGeom prst="line">
            <a:avLst/>
          </a:prstGeom>
          <a:ln>
            <a:solidFill>
              <a:srgbClr val="2423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CAAF94DE-9942-F87C-2ED9-722EC3DAF63E}"/>
              </a:ext>
            </a:extLst>
          </p:cNvPr>
          <p:cNvCxnSpPr/>
          <p:nvPr userDrawn="1"/>
        </p:nvCxnSpPr>
        <p:spPr>
          <a:xfrm>
            <a:off x="830516" y="2029127"/>
            <a:ext cx="10515600" cy="0"/>
          </a:xfrm>
          <a:prstGeom prst="line">
            <a:avLst/>
          </a:prstGeom>
          <a:ln>
            <a:solidFill>
              <a:srgbClr val="2423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158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tel og innhold">
    <p:bg>
      <p:bgPr>
        <a:solidFill>
          <a:srgbClr val="EAE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4CE0B5-CA9B-9437-2112-D272F768B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61901"/>
          </a:xfrm>
        </p:spPr>
        <p:txBody>
          <a:bodyPr/>
          <a:lstStyle>
            <a:lvl1pPr>
              <a:defRPr>
                <a:solidFill>
                  <a:srgbClr val="242323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AA7144C-1B08-F5BB-E937-03908AD5F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3280"/>
            <a:ext cx="10515600" cy="384383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24DAAD-30FB-A0A6-0303-6582187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FB13-CE66-824D-A28A-9D2421C96775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62B602A-8C50-608E-D07C-318143042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0E2CE3A-BE27-3E9F-AFFE-B551CBE7B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1B87-E08C-954B-A0B6-D8C613537A0E}" type="slidenum">
              <a:rPr lang="nb-NO" smtClean="0"/>
              <a:t>‹#›</a:t>
            </a:fld>
            <a:endParaRPr lang="nb-NO"/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F7A64D74-C606-61E3-E761-F4724ABCEFD0}"/>
              </a:ext>
            </a:extLst>
          </p:cNvPr>
          <p:cNvCxnSpPr/>
          <p:nvPr userDrawn="1"/>
        </p:nvCxnSpPr>
        <p:spPr>
          <a:xfrm>
            <a:off x="838200" y="6155453"/>
            <a:ext cx="10515600" cy="0"/>
          </a:xfrm>
          <a:prstGeom prst="line">
            <a:avLst/>
          </a:prstGeom>
          <a:ln>
            <a:solidFill>
              <a:srgbClr val="2423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CAAF94DE-9942-F87C-2ED9-722EC3DAF63E}"/>
              </a:ext>
            </a:extLst>
          </p:cNvPr>
          <p:cNvCxnSpPr/>
          <p:nvPr userDrawn="1"/>
        </p:nvCxnSpPr>
        <p:spPr>
          <a:xfrm>
            <a:off x="830516" y="2029127"/>
            <a:ext cx="10515600" cy="0"/>
          </a:xfrm>
          <a:prstGeom prst="line">
            <a:avLst/>
          </a:prstGeom>
          <a:ln>
            <a:solidFill>
              <a:srgbClr val="2423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310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loverskrift">
    <p:bg>
      <p:bgPr>
        <a:solidFill>
          <a:srgbClr val="008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FD14422-8A90-4021-983D-2D9F4493A20A}"/>
              </a:ext>
            </a:extLst>
          </p:cNvPr>
          <p:cNvSpPr/>
          <p:nvPr userDrawn="1"/>
        </p:nvSpPr>
        <p:spPr>
          <a:xfrm>
            <a:off x="0" y="4829415"/>
            <a:ext cx="12192000" cy="2028585"/>
          </a:xfrm>
          <a:prstGeom prst="rect">
            <a:avLst/>
          </a:prstGeom>
          <a:solidFill>
            <a:srgbClr val="008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F2CC58D2-B561-4B99-E3D8-56C6F0FB73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31416" y="6356350"/>
            <a:ext cx="2333680" cy="29064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D5C41F4-78A3-304B-6A3F-1C7BA8E2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840" y="1709738"/>
            <a:ext cx="8944610" cy="285273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B1D8CC1-DCC6-B314-090A-C796D6A9F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31C6B4-7451-CF41-9F4B-8DBFDE0CA759}" type="datetime1">
              <a:rPr lang="nb-NO" smtClean="0"/>
              <a:pPr/>
              <a:t>28.11.2023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7A2D1E1-AE01-6F36-01C3-E5EC2AE1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0DB5AAB-B9A9-1A0C-90C2-19096B08F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4E1B87-E08C-954B-A0B6-D8C613537A0E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3F6FBE7A-014C-9481-8856-87BF26681DAF}"/>
              </a:ext>
            </a:extLst>
          </p:cNvPr>
          <p:cNvCxnSpPr/>
          <p:nvPr userDrawn="1"/>
        </p:nvCxnSpPr>
        <p:spPr>
          <a:xfrm>
            <a:off x="838200" y="6155453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EB918144-410F-1842-1617-3E00D833B1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07106" y="4574095"/>
            <a:ext cx="8940343" cy="1480921"/>
          </a:xfrm>
        </p:spPr>
        <p:txBody>
          <a:bodyPr numCol="2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49451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5C41F4-78A3-304B-6A3F-1C7BA8E2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B1D8CC1-DCC6-B314-090A-C796D6A9F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C6B4-7451-CF41-9F4B-8DBFDE0CA759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7A2D1E1-AE01-6F36-01C3-E5EC2AE1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0DB5AAB-B9A9-1A0C-90C2-19096B08F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1B87-E08C-954B-A0B6-D8C613537A0E}" type="slidenum">
              <a:rPr lang="nb-NO" smtClean="0"/>
              <a:t>‹#›</a:t>
            </a:fld>
            <a:endParaRPr lang="nb-NO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3F6FBE7A-014C-9481-8856-87BF26681DAF}"/>
              </a:ext>
            </a:extLst>
          </p:cNvPr>
          <p:cNvCxnSpPr/>
          <p:nvPr userDrawn="1"/>
        </p:nvCxnSpPr>
        <p:spPr>
          <a:xfrm>
            <a:off x="838200" y="6155453"/>
            <a:ext cx="10515600" cy="0"/>
          </a:xfrm>
          <a:prstGeom prst="line">
            <a:avLst/>
          </a:prstGeom>
          <a:ln>
            <a:solidFill>
              <a:srgbClr val="2423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EB918144-410F-1842-1617-3E00D833B1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866" y="4574095"/>
            <a:ext cx="10510584" cy="1480921"/>
          </a:xfrm>
        </p:spPr>
        <p:txBody>
          <a:bodyPr numCol="2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153398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F25ED9-FD7B-1DF2-7F5F-EC9A46522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5FB450-A6CB-F695-303B-C76E1DD12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161C995-761D-59E5-F33F-39D79B174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FCADF4E-2390-3A7F-0E3F-3409D9761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54490-A9B5-5D4A-AC89-512780E38877}" type="datetime1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BFED362-5364-FBB6-6273-D762DD91E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4F738BB-ED10-98ED-F96D-6A2E849C4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1B87-E08C-954B-A0B6-D8C613537A0E}" type="slidenum">
              <a:rPr lang="nb-NO" smtClean="0"/>
              <a:t>‹#›</a:t>
            </a:fld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97FC6125-F720-2914-BBFC-43C4B2D9C728}"/>
              </a:ext>
            </a:extLst>
          </p:cNvPr>
          <p:cNvCxnSpPr/>
          <p:nvPr userDrawn="1"/>
        </p:nvCxnSpPr>
        <p:spPr>
          <a:xfrm>
            <a:off x="838200" y="6155453"/>
            <a:ext cx="10515600" cy="0"/>
          </a:xfrm>
          <a:prstGeom prst="line">
            <a:avLst/>
          </a:prstGeom>
          <a:ln>
            <a:solidFill>
              <a:srgbClr val="2423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051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30F053-F176-ABED-614A-9B95D0E8E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4CAB101B-2082-C0E0-3A11-A9AF92426F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79CD049-9523-4B9D-0F80-2D0801E6D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B1B0A03-2491-86AA-EB27-6C05A81C7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0557C-7A49-474D-A904-EF7E30A5BF3B}" type="datetime1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41DA971-DC49-CB4D-0B5F-A9E873623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CB8984D-56FD-9FF0-28F9-084E8776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1B87-E08C-954B-A0B6-D8C613537A0E}" type="slidenum">
              <a:rPr lang="nb-NO" smtClean="0"/>
              <a:t>‹#›</a:t>
            </a:fld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618CF206-EA07-9934-2C0A-8FA8819DB02B}"/>
              </a:ext>
            </a:extLst>
          </p:cNvPr>
          <p:cNvCxnSpPr/>
          <p:nvPr userDrawn="1"/>
        </p:nvCxnSpPr>
        <p:spPr>
          <a:xfrm>
            <a:off x="838200" y="6155453"/>
            <a:ext cx="10515600" cy="0"/>
          </a:xfrm>
          <a:prstGeom prst="line">
            <a:avLst/>
          </a:prstGeom>
          <a:ln>
            <a:solidFill>
              <a:srgbClr val="2423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9340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5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114713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4">
            <a:extLst>
              <a:ext uri="{FF2B5EF4-FFF2-40B4-BE49-F238E27FC236}">
                <a16:creationId xmlns:a16="http://schemas.microsoft.com/office/drawing/2014/main" id="{E001F12E-D54F-7F04-8E3A-9CACB53282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329" cy="4829415"/>
          </a:xfrm>
        </p:spPr>
        <p:txBody>
          <a:bodyPr tIns="72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 dirty="0"/>
              <a:t>Klikk for å legge til et bilde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668053B-0464-87A7-4121-7ECC3E70D0D2}"/>
              </a:ext>
            </a:extLst>
          </p:cNvPr>
          <p:cNvSpPr/>
          <p:nvPr userDrawn="1"/>
        </p:nvSpPr>
        <p:spPr>
          <a:xfrm>
            <a:off x="0" y="4829415"/>
            <a:ext cx="12192000" cy="2028585"/>
          </a:xfrm>
          <a:prstGeom prst="rect">
            <a:avLst/>
          </a:prstGeom>
          <a:solidFill>
            <a:srgbClr val="008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52B36F1-22FB-0FA3-8505-73DDE265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913939"/>
            <a:ext cx="10577072" cy="99344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52120C1-0669-7D03-09FC-23B9F2E507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5999456"/>
            <a:ext cx="5257800" cy="44141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E6F2F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>
                <a:solidFill>
                  <a:srgbClr val="EAEBEC"/>
                </a:solidFill>
                <a:effectLst/>
                <a:latin typeface="Arial" panose="020B0604020202020204" pitchFamily="34" charset="0"/>
              </a:rPr>
              <a:t>Foredragsholder, dato og sted</a:t>
            </a:r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11164E7-E5C3-6B4D-19EC-8F24B1F437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78450" y="6380453"/>
            <a:ext cx="2375350" cy="29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51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261B7406-F5E3-ABDA-658E-E388FC066E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5913290"/>
            <a:ext cx="4923236" cy="5933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bilde 4">
            <a:extLst>
              <a:ext uri="{FF2B5EF4-FFF2-40B4-BE49-F238E27FC236}">
                <a16:creationId xmlns:a16="http://schemas.microsoft.com/office/drawing/2014/main" id="{E001F12E-D54F-7F04-8E3A-9CACB53282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329" cy="4829415"/>
          </a:xfrm>
        </p:spPr>
        <p:txBody>
          <a:bodyPr tIns="72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 dirty="0"/>
              <a:t>Klikk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52B36F1-22FB-0FA3-8505-73DDE265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913939"/>
            <a:ext cx="9829800" cy="99344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rgbClr val="242323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05659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6CFA661-B28F-7E58-50E9-2A88C18388A6}"/>
              </a:ext>
            </a:extLst>
          </p:cNvPr>
          <p:cNvSpPr/>
          <p:nvPr userDrawn="1"/>
        </p:nvSpPr>
        <p:spPr>
          <a:xfrm>
            <a:off x="0" y="6091996"/>
            <a:ext cx="12192000" cy="764364"/>
          </a:xfrm>
          <a:prstGeom prst="rect">
            <a:avLst/>
          </a:prstGeom>
          <a:solidFill>
            <a:srgbClr val="008DA8"/>
          </a:solidFill>
          <a:ln>
            <a:solidFill>
              <a:srgbClr val="008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rgbClr val="008DA8"/>
              </a:solidFill>
              <a:highlight>
                <a:srgbClr val="008DA8"/>
              </a:highlight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34CE0B5-CA9B-9437-2112-D272F768B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61901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AA7144C-1B08-F5BB-E937-03908AD5F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3280"/>
            <a:ext cx="10515600" cy="384383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24DAAD-30FB-A0A6-0303-6582187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B3FB13-CE66-824D-A28A-9D2421C96775}" type="datetime1">
              <a:rPr lang="nb-NO" smtClean="0"/>
              <a:pPr/>
              <a:t>28.11.2023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62B602A-8C50-608E-D07C-318143042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0E2CE3A-BE27-3E9F-AFFE-B551CBE7B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4E1B87-E08C-954B-A0B6-D8C613537A0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A9D67F9-E699-C895-3E21-178171259D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78450" y="6380453"/>
            <a:ext cx="2375350" cy="29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16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bg>
      <p:bgPr>
        <a:solidFill>
          <a:srgbClr val="E6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6CFA661-B28F-7E58-50E9-2A88C18388A6}"/>
              </a:ext>
            </a:extLst>
          </p:cNvPr>
          <p:cNvSpPr/>
          <p:nvPr userDrawn="1"/>
        </p:nvSpPr>
        <p:spPr>
          <a:xfrm>
            <a:off x="0" y="6091996"/>
            <a:ext cx="12192000" cy="764364"/>
          </a:xfrm>
          <a:prstGeom prst="rect">
            <a:avLst/>
          </a:prstGeom>
          <a:solidFill>
            <a:srgbClr val="008DA8"/>
          </a:solidFill>
          <a:ln>
            <a:solidFill>
              <a:srgbClr val="008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rgbClr val="008DA8"/>
              </a:solidFill>
              <a:highlight>
                <a:srgbClr val="008DA8"/>
              </a:highlight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34CE0B5-CA9B-9437-2112-D272F768B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61901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AA7144C-1B08-F5BB-E937-03908AD5F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3280"/>
            <a:ext cx="10515600" cy="384383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24DAAD-30FB-A0A6-0303-6582187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B3FB13-CE66-824D-A28A-9D2421C96775}" type="datetime1">
              <a:rPr lang="nb-NO" smtClean="0"/>
              <a:pPr/>
              <a:t>28.11.2023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62B602A-8C50-608E-D07C-318143042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0E2CE3A-BE27-3E9F-AFFE-B551CBE7B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4E1B87-E08C-954B-A0B6-D8C613537A0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09118D-EF06-FC1F-1DE3-DA188AB48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78450" y="6380453"/>
            <a:ext cx="2375350" cy="29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72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loverskrift">
    <p:bg>
      <p:bgPr>
        <a:solidFill>
          <a:srgbClr val="E6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2A899A87-89EF-9F4A-1114-4865C081CAD2}"/>
              </a:ext>
            </a:extLst>
          </p:cNvPr>
          <p:cNvSpPr/>
          <p:nvPr userDrawn="1"/>
        </p:nvSpPr>
        <p:spPr>
          <a:xfrm>
            <a:off x="0" y="6091996"/>
            <a:ext cx="12192000" cy="764364"/>
          </a:xfrm>
          <a:prstGeom prst="rect">
            <a:avLst/>
          </a:prstGeom>
          <a:solidFill>
            <a:srgbClr val="008DA8"/>
          </a:solidFill>
          <a:ln>
            <a:solidFill>
              <a:srgbClr val="008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rgbClr val="008DA8"/>
              </a:solidFill>
              <a:highlight>
                <a:srgbClr val="008DA8"/>
              </a:highlight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D5C41F4-78A3-304B-6A3F-1C7BA8E2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2059321"/>
            <a:ext cx="4931175" cy="2020901"/>
          </a:xfrm>
        </p:spPr>
        <p:txBody>
          <a:bodyPr anchor="t">
            <a:no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B1D8CC1-DCC6-B314-090A-C796D6A9F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31C6B4-7451-CF41-9F4B-8DBFDE0CA759}" type="datetime1">
              <a:rPr lang="nb-NO" smtClean="0"/>
              <a:pPr/>
              <a:t>28.11.2023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7A2D1E1-AE01-6F36-01C3-E5EC2AE1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0DB5AAB-B9A9-1A0C-90C2-19096B08F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4E1B87-E08C-954B-A0B6-D8C613537A0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bilde 4">
            <a:extLst>
              <a:ext uri="{FF2B5EF4-FFF2-40B4-BE49-F238E27FC236}">
                <a16:creationId xmlns:a16="http://schemas.microsoft.com/office/drawing/2014/main" id="{8E9C9511-1644-4A7B-2D6E-46AFB5A621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-1640"/>
            <a:ext cx="6096000" cy="6134537"/>
          </a:xfrm>
        </p:spPr>
        <p:txBody>
          <a:bodyPr tIns="72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 dirty="0"/>
              <a:t>Klikk for å legge til et bilde</a:t>
            </a:r>
          </a:p>
        </p:txBody>
      </p:sp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FB197E04-5F98-B771-00A4-6E9D145259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2105" y="4095590"/>
            <a:ext cx="4923236" cy="1788766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C79303E-379C-DE15-F1BC-A55E30C8D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78450" y="6380453"/>
            <a:ext cx="2375350" cy="29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85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loverskrift">
    <p:bg>
      <p:bgPr>
        <a:solidFill>
          <a:srgbClr val="E6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4">
            <a:extLst>
              <a:ext uri="{FF2B5EF4-FFF2-40B4-BE49-F238E27FC236}">
                <a16:creationId xmlns:a16="http://schemas.microsoft.com/office/drawing/2014/main" id="{8E9C9511-1644-4A7B-2D6E-46AFB5A621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0" y="7684"/>
            <a:ext cx="6091200" cy="6858000"/>
          </a:xfrm>
        </p:spPr>
        <p:txBody>
          <a:bodyPr tIns="72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 dirty="0"/>
              <a:t>Klikk for å legge til et bilde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59D5C1AB-91C3-3EB8-1552-E046C207DFFE}"/>
              </a:ext>
            </a:extLst>
          </p:cNvPr>
          <p:cNvSpPr/>
          <p:nvPr userDrawn="1"/>
        </p:nvSpPr>
        <p:spPr>
          <a:xfrm>
            <a:off x="0" y="6091996"/>
            <a:ext cx="12192000" cy="764364"/>
          </a:xfrm>
          <a:prstGeom prst="rect">
            <a:avLst/>
          </a:prstGeom>
          <a:solidFill>
            <a:srgbClr val="008DA8"/>
          </a:solidFill>
          <a:ln>
            <a:solidFill>
              <a:srgbClr val="008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rgbClr val="008DA8"/>
              </a:solidFill>
              <a:highlight>
                <a:srgbClr val="008DA8"/>
              </a:highlight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B1D8CC1-DCC6-B314-090A-C796D6A9F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31C6B4-7451-CF41-9F4B-8DBFDE0CA759}" type="datetime1">
              <a:rPr lang="nb-NO" smtClean="0"/>
              <a:pPr/>
              <a:t>28.11.2023</a:t>
            </a:fld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0DB5AAB-B9A9-1A0C-90C2-19096B08F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4E1B87-E08C-954B-A0B6-D8C613537A0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7A2D1E1-AE01-6F36-01C3-E5EC2AE1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D5C41F4-78A3-304B-6A3F-1C7BA8E2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614" y="2059321"/>
            <a:ext cx="4931175" cy="2020901"/>
          </a:xfrm>
        </p:spPr>
        <p:txBody>
          <a:bodyPr anchor="t">
            <a:no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FB197E04-5F98-B771-00A4-6E9D145259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870" y="4095590"/>
            <a:ext cx="4923236" cy="1788766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3EB62B7-6532-1826-DD77-225894B8DF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78450" y="6380453"/>
            <a:ext cx="2375350" cy="29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27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loverskrift">
    <p:bg>
      <p:bgPr>
        <a:solidFill>
          <a:srgbClr val="E6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2A899A87-89EF-9F4A-1114-4865C081CAD2}"/>
              </a:ext>
            </a:extLst>
          </p:cNvPr>
          <p:cNvSpPr/>
          <p:nvPr userDrawn="1"/>
        </p:nvSpPr>
        <p:spPr>
          <a:xfrm>
            <a:off x="0" y="6091996"/>
            <a:ext cx="12192000" cy="764364"/>
          </a:xfrm>
          <a:prstGeom prst="rect">
            <a:avLst/>
          </a:prstGeom>
          <a:solidFill>
            <a:srgbClr val="008DA8"/>
          </a:solidFill>
          <a:ln>
            <a:solidFill>
              <a:srgbClr val="008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rgbClr val="008DA8"/>
              </a:solidFill>
              <a:highlight>
                <a:srgbClr val="008DA8"/>
              </a:highlight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D5C41F4-78A3-304B-6A3F-1C7BA8E2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2059321"/>
            <a:ext cx="4931175" cy="2020901"/>
          </a:xfrm>
        </p:spPr>
        <p:txBody>
          <a:bodyPr anchor="t">
            <a:no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B1D8CC1-DCC6-B314-090A-C796D6A9F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31C6B4-7451-CF41-9F4B-8DBFDE0CA759}" type="datetime1">
              <a:rPr lang="nb-NO" smtClean="0"/>
              <a:pPr/>
              <a:t>28.11.2023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7A2D1E1-AE01-6F36-01C3-E5EC2AE1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0DB5AAB-B9A9-1A0C-90C2-19096B08F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4E1B87-E08C-954B-A0B6-D8C613537A0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bilde 4">
            <a:extLst>
              <a:ext uri="{FF2B5EF4-FFF2-40B4-BE49-F238E27FC236}">
                <a16:creationId xmlns:a16="http://schemas.microsoft.com/office/drawing/2014/main" id="{8E9C9511-1644-4A7B-2D6E-46AFB5A621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02129" y="0"/>
            <a:ext cx="6089871" cy="6221465"/>
          </a:xfrm>
        </p:spPr>
        <p:txBody>
          <a:bodyPr tIns="72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 dirty="0"/>
              <a:t>Klikk for å legge til et bilde</a:t>
            </a:r>
          </a:p>
        </p:txBody>
      </p:sp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FB197E04-5F98-B771-00A4-6E9D145259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2105" y="4095590"/>
            <a:ext cx="4923236" cy="1788766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735EFF7-B446-95D0-3604-7D32868381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78450" y="6380453"/>
            <a:ext cx="2375350" cy="29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56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F10D849-DED6-4F08-1DB5-A997A642E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654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C6F62C5-1657-529E-D001-C98C648B7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27026"/>
            <a:ext cx="10515600" cy="4149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8FC57FC-4449-D0AE-5784-E3F1E4EEC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36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423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D758CB1-6E61-FA4D-AD3C-742C0ABCA0DB}" type="datetime1">
              <a:rPr lang="nb-NO" smtClean="0"/>
              <a:pPr/>
              <a:t>28.11.2023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0F76017-DA6E-1701-1F5B-C66F30AF70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423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0E5C754-44A5-4004-CFA2-638030B9E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02840" y="6370961"/>
            <a:ext cx="1407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423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4E1B87-E08C-954B-A0B6-D8C613537A0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9EEC9AA1-1973-9EBE-5028-116A996317BB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9153734" y="6365631"/>
            <a:ext cx="2486990" cy="30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5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2" r:id="rId3"/>
    <p:sldLayoutId id="2147483649" r:id="rId4"/>
    <p:sldLayoutId id="2147483674" r:id="rId5"/>
    <p:sldLayoutId id="2147483650" r:id="rId6"/>
    <p:sldLayoutId id="2147483660" r:id="rId7"/>
    <p:sldLayoutId id="2147483670" r:id="rId8"/>
    <p:sldLayoutId id="2147483671" r:id="rId9"/>
    <p:sldLayoutId id="2147483676" r:id="rId10"/>
    <p:sldLayoutId id="2147483652" r:id="rId11"/>
    <p:sldLayoutId id="2147483669" r:id="rId12"/>
    <p:sldLayoutId id="2147483654" r:id="rId13"/>
    <p:sldLayoutId id="2147483655" r:id="rId14"/>
    <p:sldLayoutId id="2147483662" r:id="rId15"/>
    <p:sldLayoutId id="2147483665" r:id="rId16"/>
    <p:sldLayoutId id="2147483663" r:id="rId17"/>
    <p:sldLayoutId id="2147483673" r:id="rId18"/>
    <p:sldLayoutId id="2147483664" r:id="rId19"/>
    <p:sldLayoutId id="2147483651" r:id="rId20"/>
    <p:sldLayoutId id="2147483656" r:id="rId21"/>
    <p:sldLayoutId id="2147483657" r:id="rId22"/>
    <p:sldLayoutId id="2147483677" r:id="rId2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rgbClr val="24232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4232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4232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4232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4232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4232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tdanning.no/" TargetMode="External"/><Relationship Id="rId2" Type="http://schemas.openxmlformats.org/officeDocument/2006/relationships/hyperlink" Target="http://www.vilbli.no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nav.no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849694F-F709-9C08-C694-8DDCB702D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Foreldremøte Rognan u skole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DBA285A-8F2F-8584-32EF-C3B58F1248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28.11.23</a:t>
            </a:r>
          </a:p>
        </p:txBody>
      </p:sp>
      <p:sp>
        <p:nvSpPr>
          <p:cNvPr id="9" name="텍스트 개체 틀 10">
            <a:extLst>
              <a:ext uri="{FF2B5EF4-FFF2-40B4-BE49-F238E27FC236}">
                <a16:creationId xmlns:a16="http://schemas.microsoft.com/office/drawing/2014/main" id="{E1E837C4-9593-F425-44CC-D7DB9358DECE}"/>
              </a:ext>
            </a:extLst>
          </p:cNvPr>
          <p:cNvSpPr txBox="1">
            <a:spLocks/>
          </p:cNvSpPr>
          <p:nvPr/>
        </p:nvSpPr>
        <p:spPr>
          <a:xfrm>
            <a:off x="8979434" y="3611496"/>
            <a:ext cx="2435838" cy="218226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rgbClr val="008DA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4232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4232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4232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4232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dirty="0" err="1"/>
              <a:t>Skriv</a:t>
            </a:r>
            <a:r>
              <a:rPr kumimoji="1" lang="en-US" altLang="ko-KR" dirty="0"/>
              <a:t> </a:t>
            </a:r>
            <a:r>
              <a:rPr kumimoji="1" lang="en-US" altLang="ko-KR" dirty="0" err="1"/>
              <a:t>en</a:t>
            </a:r>
            <a:r>
              <a:rPr kumimoji="1" lang="en-US" altLang="ko-KR" dirty="0"/>
              <a:t> </a:t>
            </a:r>
            <a:r>
              <a:rPr kumimoji="1" lang="en-US" altLang="ko-KR" dirty="0" err="1"/>
              <a:t>kort</a:t>
            </a:r>
            <a:r>
              <a:rPr kumimoji="1" lang="en-US" altLang="ko-KR" dirty="0"/>
              <a:t> </a:t>
            </a:r>
            <a:r>
              <a:rPr kumimoji="1" lang="en-US" altLang="ko-KR" dirty="0" err="1"/>
              <a:t>beskrivelse</a:t>
            </a:r>
            <a:r>
              <a:rPr kumimoji="1" lang="en-US" altLang="ko-KR" dirty="0"/>
              <a:t> r</a:t>
            </a:r>
            <a:endParaRPr kumimoji="1" lang="ko-KR" alt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AECC374-6ABC-EA45-0B49-60B630E2BDA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48" b="3514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596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903663-2263-5D81-F8E9-821B92F7D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b-NO" b="1" dirty="0"/>
              <a:t>Hva kan du gå videre på vg2?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F13B14B-35DF-6D88-6C87-DFE5AA04C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nb-NO" sz="2000" b="1" dirty="0"/>
              <a:t>Vg2 </a:t>
            </a:r>
            <a:r>
              <a:rPr lang="nb-NO" sz="2000" b="1" dirty="0" err="1"/>
              <a:t>Elenergi</a:t>
            </a:r>
            <a:r>
              <a:rPr lang="nb-NO" sz="2000" b="1" dirty="0"/>
              <a:t> og </a:t>
            </a:r>
            <a:r>
              <a:rPr lang="nb-NO" sz="2000" b="1" dirty="0" err="1"/>
              <a:t>ekom</a:t>
            </a:r>
            <a:r>
              <a:rPr lang="nb-NO" sz="2000" b="1" dirty="0"/>
              <a:t> </a:t>
            </a:r>
            <a:r>
              <a:rPr lang="nb-NO" sz="2000" dirty="0"/>
              <a:t>(Saltdal </a:t>
            </a:r>
            <a:r>
              <a:rPr lang="nb-NO" sz="2000" dirty="0" err="1"/>
              <a:t>vgs</a:t>
            </a:r>
            <a:r>
              <a:rPr lang="nb-NO" sz="2000" dirty="0"/>
              <a:t>)</a:t>
            </a:r>
            <a:endParaRPr lang="nb-NO" sz="2000" b="1" dirty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nb-NO" sz="2000" b="1" dirty="0"/>
              <a:t>VG2 Automatisering </a:t>
            </a:r>
            <a:r>
              <a:rPr lang="nb-NO" sz="2000" dirty="0"/>
              <a:t>(Saltdal </a:t>
            </a:r>
            <a:r>
              <a:rPr lang="nb-NO" sz="2000" dirty="0" err="1"/>
              <a:t>vgs</a:t>
            </a:r>
            <a:r>
              <a:rPr lang="nb-NO" sz="2000" dirty="0"/>
              <a:t>)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nb-NO" sz="2000" dirty="0"/>
              <a:t>Vg2 Datateknologi og elektronikk (Bodin vgs)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nb-NO" sz="2000" dirty="0"/>
              <a:t>Vg2 Flymekaniker (Bodø </a:t>
            </a:r>
            <a:r>
              <a:rPr lang="nb-NO" sz="2000" dirty="0" err="1"/>
              <a:t>vgs</a:t>
            </a:r>
            <a:r>
              <a:rPr lang="nb-NO" sz="2000" dirty="0"/>
              <a:t>)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nb-NO" sz="2000" dirty="0"/>
              <a:t>Vg2 Drone (Andøy </a:t>
            </a:r>
            <a:r>
              <a:rPr lang="nb-NO" sz="2000" dirty="0" err="1"/>
              <a:t>vgs</a:t>
            </a:r>
            <a:r>
              <a:rPr lang="nb-NO" sz="2000" dirty="0"/>
              <a:t>)</a:t>
            </a:r>
          </a:p>
          <a:p>
            <a:pPr marL="0" indent="0">
              <a:defRPr/>
            </a:pPr>
            <a:endParaRPr lang="nb-NO" sz="20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8AD444F5-F519-8641-0F23-0B2CDFEFF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169" y="1581148"/>
            <a:ext cx="4931175" cy="1369679"/>
          </a:xfrm>
        </p:spPr>
        <p:txBody>
          <a:bodyPr/>
          <a:lstStyle/>
          <a:p>
            <a:r>
              <a:rPr lang="en-US" b="1" dirty="0"/>
              <a:t>VG2 </a:t>
            </a:r>
            <a:r>
              <a:rPr lang="en-US" b="1" dirty="0" err="1"/>
              <a:t>Elenergi</a:t>
            </a:r>
            <a:r>
              <a:rPr lang="en-US" b="1" dirty="0"/>
              <a:t> og </a:t>
            </a:r>
            <a:r>
              <a:rPr lang="en-US" b="1" dirty="0" err="1"/>
              <a:t>ekom</a:t>
            </a:r>
            <a:r>
              <a:rPr lang="en-US" b="1" dirty="0"/>
              <a:t>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2D09A9E-F24B-400B-103B-F089BBE14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870" y="2810312"/>
            <a:ext cx="4923236" cy="3074044"/>
          </a:xfrm>
        </p:spPr>
        <p:txBody>
          <a:bodyPr>
            <a:normAutofit fontScale="62500" lnSpcReduction="20000"/>
          </a:bodyPr>
          <a:lstStyle/>
          <a:p>
            <a:pPr algn="l">
              <a:defRPr/>
            </a:pPr>
            <a:r>
              <a:rPr lang="nb-NO" b="1" dirty="0"/>
              <a:t>Yrker:</a:t>
            </a:r>
            <a:r>
              <a:rPr lang="nb-NO" dirty="0"/>
              <a:t> Elektriker, energimontør, signalmontør, heismontør, elektroreparatør, tavlemontør, skipselektriker, telekommunikasjonsmontør, togelektriker</a:t>
            </a:r>
          </a:p>
          <a:p>
            <a:pPr algn="l">
              <a:defRPr/>
            </a:pPr>
            <a:endParaRPr lang="nb-NO" dirty="0"/>
          </a:p>
          <a:p>
            <a:pPr algn="l">
              <a:defRPr/>
            </a:pPr>
            <a:r>
              <a:rPr lang="nb-NO" b="1" dirty="0"/>
              <a:t>Fellesfag:</a:t>
            </a:r>
            <a:r>
              <a:rPr lang="nb-NO" dirty="0"/>
              <a:t> Norsk, kroppsøving og samfunnsfag</a:t>
            </a:r>
          </a:p>
          <a:p>
            <a:pPr algn="l">
              <a:defRPr/>
            </a:pPr>
            <a:endParaRPr lang="nb-NO" dirty="0"/>
          </a:p>
          <a:p>
            <a:pPr algn="l">
              <a:defRPr/>
            </a:pPr>
            <a:r>
              <a:rPr lang="nb-NO" b="1" dirty="0"/>
              <a:t>Programfag: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nb-NO" dirty="0"/>
              <a:t>Elektronisk kommunikasjon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nb-NO" dirty="0" err="1"/>
              <a:t>Elenergi</a:t>
            </a:r>
            <a:r>
              <a:rPr lang="nb-NO" dirty="0"/>
              <a:t> og styresystemer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endParaRPr lang="nb-NO" dirty="0"/>
          </a:p>
          <a:p>
            <a:pPr algn="l">
              <a:defRPr/>
            </a:pPr>
            <a:r>
              <a:rPr lang="nb-NO" dirty="0"/>
              <a:t>Yrkesfaglig fordypning (Utplassert i bedrift </a:t>
            </a:r>
            <a:r>
              <a:rPr lang="nb-NO" u="sng" dirty="0"/>
              <a:t>6 uker </a:t>
            </a:r>
            <a:r>
              <a:rPr lang="nb-NO" dirty="0"/>
              <a:t>i skoleåret)</a:t>
            </a:r>
          </a:p>
          <a:p>
            <a:pPr algn="l"/>
            <a:endParaRPr lang="nb-NO" altLang="nb-NO" dirty="0"/>
          </a:p>
          <a:p>
            <a:pPr algn="l"/>
            <a:r>
              <a:rPr lang="nb-NO" altLang="nb-NO" b="1" dirty="0"/>
              <a:t>Formidlingstall 2023: </a:t>
            </a:r>
            <a:r>
              <a:rPr lang="nb-NO" altLang="nb-NO" dirty="0"/>
              <a:t>100 %</a:t>
            </a:r>
          </a:p>
          <a:p>
            <a:endParaRPr lang="en-US" dirty="0"/>
          </a:p>
        </p:txBody>
      </p:sp>
      <p:pic>
        <p:nvPicPr>
          <p:cNvPr id="4" name="Plassholder for innhold 5">
            <a:extLst>
              <a:ext uri="{FF2B5EF4-FFF2-40B4-BE49-F238E27FC236}">
                <a16:creationId xmlns:a16="http://schemas.microsoft.com/office/drawing/2014/main" id="{E471DA61-B96D-E7D7-5E26-6480759A9EBD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4" b="7774"/>
          <a:stretch>
            <a:fillRect/>
          </a:stretch>
        </p:blipFill>
        <p:spPr>
          <a:xfrm>
            <a:off x="4763" y="7938"/>
            <a:ext cx="6091237" cy="6858000"/>
          </a:xfrm>
        </p:spPr>
      </p:pic>
    </p:spTree>
    <p:extLst>
      <p:ext uri="{BB962C8B-B14F-4D97-AF65-F5344CB8AC3E}">
        <p14:creationId xmlns:p14="http://schemas.microsoft.com/office/powerpoint/2010/main" val="2918799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8AD444F5-F519-8641-0F23-0B2CDFEFF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169" y="1581148"/>
            <a:ext cx="4931175" cy="1369679"/>
          </a:xfrm>
        </p:spPr>
        <p:txBody>
          <a:bodyPr/>
          <a:lstStyle/>
          <a:p>
            <a:r>
              <a:rPr lang="en-US" b="1" dirty="0"/>
              <a:t>VG2 </a:t>
            </a:r>
            <a:r>
              <a:rPr lang="en-US" b="1" dirty="0" err="1"/>
              <a:t>Automasjon</a:t>
            </a:r>
            <a:endParaRPr lang="en-US" b="1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2D09A9E-F24B-400B-103B-F089BBE14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870" y="2810312"/>
            <a:ext cx="4923236" cy="3074044"/>
          </a:xfrm>
        </p:spPr>
        <p:txBody>
          <a:bodyPr>
            <a:normAutofit fontScale="85000" lnSpcReduction="20000"/>
          </a:bodyPr>
          <a:lstStyle/>
          <a:p>
            <a:pPr algn="l">
              <a:defRPr/>
            </a:pPr>
            <a:r>
              <a:rPr lang="nb-NO" dirty="0">
                <a:solidFill>
                  <a:srgbClr val="4D4946"/>
                </a:solidFill>
                <a:latin typeface="Roboto" panose="02000000000000000000" pitchFamily="2" charset="0"/>
              </a:rPr>
              <a:t>Du lærer å planlegge, montere, drifte og vedlikeholde automatiseringsanlegg.</a:t>
            </a:r>
          </a:p>
          <a:p>
            <a:pPr algn="l">
              <a:defRPr/>
            </a:pPr>
            <a:endParaRPr lang="nb-NO" dirty="0">
              <a:solidFill>
                <a:srgbClr val="4D4946"/>
              </a:solidFill>
              <a:latin typeface="Roboto" panose="02000000000000000000" pitchFamily="2" charset="0"/>
            </a:endParaRPr>
          </a:p>
          <a:p>
            <a:pPr algn="l">
              <a:defRPr/>
            </a:pPr>
            <a:r>
              <a:rPr lang="nb-NO" b="1" dirty="0">
                <a:solidFill>
                  <a:srgbClr val="4D4946"/>
                </a:solidFill>
                <a:latin typeface="Roboto" panose="02000000000000000000" pitchFamily="2" charset="0"/>
              </a:rPr>
              <a:t>Fellesfag:</a:t>
            </a:r>
            <a:r>
              <a:rPr lang="nb-NO" dirty="0">
                <a:solidFill>
                  <a:srgbClr val="4D4946"/>
                </a:solidFill>
                <a:latin typeface="Roboto" panose="02000000000000000000" pitchFamily="2" charset="0"/>
              </a:rPr>
              <a:t> Norsk, kroppsøving og samfunnsfag</a:t>
            </a:r>
          </a:p>
          <a:p>
            <a:pPr algn="l">
              <a:defRPr/>
            </a:pPr>
            <a:endParaRPr lang="nb-NO" b="1" dirty="0">
              <a:solidFill>
                <a:srgbClr val="4D4946"/>
              </a:solidFill>
              <a:latin typeface="Roboto" panose="02000000000000000000" pitchFamily="2" charset="0"/>
            </a:endParaRPr>
          </a:p>
          <a:p>
            <a:pPr algn="l">
              <a:defRPr/>
            </a:pPr>
            <a:r>
              <a:rPr lang="nb-NO" b="1" dirty="0">
                <a:solidFill>
                  <a:srgbClr val="4D4946"/>
                </a:solidFill>
                <a:latin typeface="Roboto" panose="02000000000000000000" pitchFamily="2" charset="0"/>
              </a:rPr>
              <a:t>Programfag:</a:t>
            </a:r>
          </a:p>
          <a:p>
            <a:pPr marL="285750" indent="-285750" algn="l">
              <a:buFont typeface="Wingdings" panose="05000000000000000000" pitchFamily="2" charset="2"/>
              <a:buChar char="§"/>
              <a:defRPr/>
            </a:pPr>
            <a:r>
              <a:rPr lang="nb-NO" dirty="0">
                <a:solidFill>
                  <a:srgbClr val="4D4946"/>
                </a:solidFill>
                <a:latin typeface="Roboto" panose="02000000000000000000" pitchFamily="2" charset="0"/>
              </a:rPr>
              <a:t>Automatiseringssystemer</a:t>
            </a:r>
          </a:p>
          <a:p>
            <a:pPr marL="285750" indent="-285750" algn="l">
              <a:buFont typeface="Wingdings" panose="05000000000000000000" pitchFamily="2" charset="2"/>
              <a:buChar char="§"/>
              <a:defRPr/>
            </a:pPr>
            <a:r>
              <a:rPr lang="nb-NO" dirty="0" err="1">
                <a:solidFill>
                  <a:srgbClr val="4D4946"/>
                </a:solidFill>
                <a:latin typeface="Roboto" panose="02000000000000000000" pitchFamily="2" charset="0"/>
              </a:rPr>
              <a:t>Elenergisystemer</a:t>
            </a:r>
            <a:endParaRPr lang="nb-NO" dirty="0">
              <a:solidFill>
                <a:srgbClr val="4D4946"/>
              </a:solidFill>
              <a:latin typeface="Roboto" panose="02000000000000000000" pitchFamily="2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  <a:defRPr/>
            </a:pPr>
            <a:endParaRPr lang="nb-NO" dirty="0">
              <a:solidFill>
                <a:srgbClr val="4D4946"/>
              </a:solidFill>
              <a:latin typeface="Roboto" panose="02000000000000000000" pitchFamily="2" charset="0"/>
            </a:endParaRPr>
          </a:p>
          <a:p>
            <a:pPr algn="l">
              <a:defRPr/>
            </a:pPr>
            <a:r>
              <a:rPr lang="nb-NO" dirty="0">
                <a:solidFill>
                  <a:srgbClr val="4D4946"/>
                </a:solidFill>
                <a:latin typeface="Roboto" panose="02000000000000000000" pitchFamily="2" charset="0"/>
              </a:rPr>
              <a:t>Yrkesfaglig fordypning (utplassering i bedrift </a:t>
            </a:r>
            <a:r>
              <a:rPr lang="nb-NO" u="sng" dirty="0">
                <a:solidFill>
                  <a:srgbClr val="4D4946"/>
                </a:solidFill>
                <a:latin typeface="Roboto" panose="02000000000000000000" pitchFamily="2" charset="0"/>
              </a:rPr>
              <a:t>6 uker </a:t>
            </a:r>
            <a:r>
              <a:rPr lang="nb-NO" dirty="0">
                <a:solidFill>
                  <a:srgbClr val="4D4946"/>
                </a:solidFill>
                <a:latin typeface="Roboto" panose="02000000000000000000" pitchFamily="2" charset="0"/>
              </a:rPr>
              <a:t>i året)</a:t>
            </a:r>
          </a:p>
          <a:p>
            <a:pPr algn="l"/>
            <a:endParaRPr lang="nb-NO" altLang="nb-NO" dirty="0"/>
          </a:p>
          <a:p>
            <a:endParaRPr lang="en-US" dirty="0"/>
          </a:p>
        </p:txBody>
      </p:sp>
      <p:pic>
        <p:nvPicPr>
          <p:cNvPr id="5" name="Bilde 7" descr="Et bilde som inneholder datamaskin&#10;&#10;Automatisk generert beskrivelse">
            <a:extLst>
              <a:ext uri="{FF2B5EF4-FFF2-40B4-BE49-F238E27FC236}">
                <a16:creationId xmlns:a16="http://schemas.microsoft.com/office/drawing/2014/main" id="{E6305A73-E205-7EB6-735B-0F23A5653D78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3" b="7733"/>
          <a:stretch>
            <a:fillRect/>
          </a:stretch>
        </p:blipFill>
        <p:spPr bwMode="auto">
          <a:xfrm>
            <a:off x="4763" y="7938"/>
            <a:ext cx="6091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278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8AD444F5-F519-8641-0F23-0B2CDFEFF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169" y="1581148"/>
            <a:ext cx="4931175" cy="1369679"/>
          </a:xfrm>
        </p:spPr>
        <p:txBody>
          <a:bodyPr/>
          <a:lstStyle/>
          <a:p>
            <a:r>
              <a:rPr lang="en-US" sz="3600" b="1" dirty="0"/>
              <a:t>VG3 </a:t>
            </a:r>
            <a:r>
              <a:rPr lang="en-US" sz="3600" b="1" dirty="0" err="1"/>
              <a:t>Automatiseringsfaget</a:t>
            </a:r>
            <a:endParaRPr lang="en-US" sz="3600" b="1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2D09A9E-F24B-400B-103B-F089BBE14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870" y="2810312"/>
            <a:ext cx="4923236" cy="3074044"/>
          </a:xfrm>
        </p:spPr>
        <p:txBody>
          <a:bodyPr>
            <a:normAutofit fontScale="55000" lnSpcReduction="20000"/>
          </a:bodyPr>
          <a:lstStyle/>
          <a:p>
            <a:pPr algn="l">
              <a:defRPr/>
            </a:pPr>
            <a:r>
              <a:rPr lang="nb-NO" dirty="0">
                <a:solidFill>
                  <a:srgbClr val="4D4946"/>
                </a:solidFill>
                <a:latin typeface="Roboto" panose="02000000000000000000" pitchFamily="2" charset="0"/>
              </a:rPr>
              <a:t>Handler om å arbeide med: 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nb-NO" dirty="0">
                <a:solidFill>
                  <a:srgbClr val="4D4946"/>
                </a:solidFill>
                <a:latin typeface="Roboto" panose="02000000000000000000" pitchFamily="2" charset="0"/>
              </a:rPr>
              <a:t>Robot-, styre- og reguleringssystemer i industrielle og automatiserte anlegg. 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nb-NO" dirty="0">
                <a:solidFill>
                  <a:srgbClr val="4D4946"/>
                </a:solidFill>
                <a:latin typeface="Roboto" panose="02000000000000000000" pitchFamily="2" charset="0"/>
              </a:rPr>
              <a:t>Mekatronikk, instrumentering, prosess og </a:t>
            </a:r>
            <a:r>
              <a:rPr lang="nb-NO" dirty="0" err="1">
                <a:solidFill>
                  <a:srgbClr val="4D4946"/>
                </a:solidFill>
                <a:latin typeface="Roboto" panose="02000000000000000000" pitchFamily="2" charset="0"/>
              </a:rPr>
              <a:t>elenergi</a:t>
            </a:r>
            <a:r>
              <a:rPr lang="nb-NO" dirty="0">
                <a:solidFill>
                  <a:srgbClr val="4D4946"/>
                </a:solidFill>
                <a:latin typeface="Roboto" panose="02000000000000000000" pitchFamily="2" charset="0"/>
              </a:rPr>
              <a:t> med tilhørende mekanisk arbeid. 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endParaRPr lang="nb-NO" dirty="0">
              <a:solidFill>
                <a:srgbClr val="4D4946"/>
              </a:solidFill>
              <a:latin typeface="Roboto" panose="02000000000000000000" pitchFamily="2" charset="0"/>
            </a:endParaRPr>
          </a:p>
          <a:p>
            <a:pPr algn="l">
              <a:defRPr/>
            </a:pPr>
            <a:r>
              <a:rPr lang="nb-NO" b="1" dirty="0">
                <a:solidFill>
                  <a:srgbClr val="4D4946"/>
                </a:solidFill>
                <a:latin typeface="Roboto" panose="02000000000000000000" pitchFamily="2" charset="0"/>
              </a:rPr>
              <a:t>Fellesfag:</a:t>
            </a:r>
            <a:r>
              <a:rPr lang="nb-NO" dirty="0">
                <a:solidFill>
                  <a:srgbClr val="4D4946"/>
                </a:solidFill>
                <a:latin typeface="Roboto" panose="02000000000000000000" pitchFamily="2" charset="0"/>
              </a:rPr>
              <a:t> Kroppsøving</a:t>
            </a:r>
          </a:p>
          <a:p>
            <a:pPr algn="l">
              <a:defRPr/>
            </a:pPr>
            <a:endParaRPr lang="nb-NO" dirty="0">
              <a:solidFill>
                <a:srgbClr val="4D4946"/>
              </a:solidFill>
              <a:latin typeface="Roboto" panose="02000000000000000000" pitchFamily="2" charset="0"/>
            </a:endParaRPr>
          </a:p>
          <a:p>
            <a:pPr algn="l">
              <a:defRPr/>
            </a:pPr>
            <a:r>
              <a:rPr lang="nb-NO" b="1" dirty="0">
                <a:solidFill>
                  <a:srgbClr val="4D4946"/>
                </a:solidFill>
                <a:latin typeface="Roboto" panose="02000000000000000000" pitchFamily="2" charset="0"/>
              </a:rPr>
              <a:t>Programfag: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nb-NO" dirty="0">
                <a:solidFill>
                  <a:srgbClr val="4D4946"/>
                </a:solidFill>
                <a:latin typeface="Roboto" panose="02000000000000000000" pitchFamily="2" charset="0"/>
              </a:rPr>
              <a:t>Automatiseringssystemer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nb-NO" dirty="0" err="1">
                <a:solidFill>
                  <a:srgbClr val="4D4946"/>
                </a:solidFill>
                <a:latin typeface="Roboto" panose="02000000000000000000" pitchFamily="2" charset="0"/>
              </a:rPr>
              <a:t>Elenergisystemer</a:t>
            </a:r>
            <a:endParaRPr lang="nb-NO" dirty="0">
              <a:solidFill>
                <a:srgbClr val="4D4946"/>
              </a:solidFill>
              <a:latin typeface="Roboto" panose="02000000000000000000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nb-NO" dirty="0">
                <a:solidFill>
                  <a:srgbClr val="4D4946"/>
                </a:solidFill>
                <a:latin typeface="Roboto" panose="02000000000000000000" pitchFamily="2" charset="0"/>
              </a:rPr>
              <a:t>Mekanisk arbeid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endParaRPr lang="nb-NO" dirty="0">
              <a:solidFill>
                <a:srgbClr val="4D4946"/>
              </a:solidFill>
              <a:latin typeface="Roboto" panose="02000000000000000000" pitchFamily="2" charset="0"/>
            </a:endParaRPr>
          </a:p>
          <a:p>
            <a:pPr algn="l">
              <a:defRPr/>
            </a:pPr>
            <a:r>
              <a:rPr lang="nb-NO" b="1" dirty="0">
                <a:solidFill>
                  <a:srgbClr val="4D4946"/>
                </a:solidFill>
                <a:latin typeface="Roboto" panose="02000000000000000000" pitchFamily="2" charset="0"/>
              </a:rPr>
              <a:t>Formidlingstall 2023: </a:t>
            </a:r>
            <a:r>
              <a:rPr lang="nb-NO" dirty="0">
                <a:solidFill>
                  <a:srgbClr val="4D4946"/>
                </a:solidFill>
                <a:latin typeface="Roboto" panose="02000000000000000000" pitchFamily="2" charset="0"/>
              </a:rPr>
              <a:t>en elev som ikke fikk lærlingeplass (fra et annet distrikt)</a:t>
            </a:r>
          </a:p>
          <a:p>
            <a:pPr algn="l"/>
            <a:endParaRPr lang="nb-NO" altLang="nb-NO" dirty="0"/>
          </a:p>
          <a:p>
            <a:endParaRPr lang="en-US" dirty="0"/>
          </a:p>
        </p:txBody>
      </p:sp>
      <p:pic>
        <p:nvPicPr>
          <p:cNvPr id="3" name="Plassholder for innhold 7" descr="Et bilde som inneholder innendørs, person, personer, bar&#10;&#10;Automatisk generert beskrivelse">
            <a:extLst>
              <a:ext uri="{FF2B5EF4-FFF2-40B4-BE49-F238E27FC236}">
                <a16:creationId xmlns:a16="http://schemas.microsoft.com/office/drawing/2014/main" id="{7E0329A0-71DE-0EC8-6061-169C5D47C246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9" b="8589"/>
          <a:stretch>
            <a:fillRect/>
          </a:stretch>
        </p:blipFill>
        <p:spPr>
          <a:xfrm>
            <a:off x="4763" y="7938"/>
            <a:ext cx="6091237" cy="6858000"/>
          </a:xfrm>
        </p:spPr>
      </p:pic>
    </p:spTree>
    <p:extLst>
      <p:ext uri="{BB962C8B-B14F-4D97-AF65-F5344CB8AC3E}">
        <p14:creationId xmlns:p14="http://schemas.microsoft.com/office/powerpoint/2010/main" val="3321043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A27E5D-A06A-E51D-B3E4-18B37D6C1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Opplæring og verksted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B8282E-F7EC-896B-3C45-B90B3F11A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nb-NO" altLang="nb-NO" sz="2400" dirty="0"/>
              <a:t>Skolen har: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nb-NO" altLang="nb-NO" sz="2400" dirty="0"/>
              <a:t>Eget øvingsanlegg for høyspent og kabellinje (AUS – senter)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nb-NO" altLang="nb-NO" sz="2400" dirty="0" err="1"/>
              <a:t>Byggautomasjon</a:t>
            </a:r>
            <a:r>
              <a:rPr lang="nb-NO" altLang="nb-NO" sz="2400" dirty="0"/>
              <a:t> lab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nb-NO" altLang="nb-NO" sz="2400" dirty="0"/>
              <a:t>Praksisrettet undervisning og utplassering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nb-NO" altLang="nb-NO" sz="2400" dirty="0"/>
              <a:t>Oppgraderte verksteder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nb-NO" altLang="nb-NO" sz="2400" dirty="0"/>
              <a:t>Godt samarbeid med bransjen i Saltenregionen 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nb-NO" altLang="nb-NO" sz="2400" dirty="0"/>
              <a:t>Meget god formidling av elever til lærebedrifter (elektriker, energimontør, </a:t>
            </a:r>
            <a:r>
              <a:rPr lang="nb-NO" altLang="nb-NO" sz="2400" dirty="0" err="1"/>
              <a:t>automatiker</a:t>
            </a:r>
            <a:r>
              <a:rPr lang="nb-NO" altLang="nb-NO" sz="2400" dirty="0"/>
              <a:t>)</a:t>
            </a:r>
          </a:p>
          <a:p>
            <a:pPr marL="400050" lvl="1" indent="0">
              <a:defRPr/>
            </a:pPr>
            <a:endParaRPr lang="nb-NO" alt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69953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A27E5D-A06A-E51D-B3E4-18B37D6C1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Å være elev ved Saltdal </a:t>
            </a:r>
            <a:r>
              <a:rPr lang="nb-NO" b="1" dirty="0" err="1"/>
              <a:t>vgs</a:t>
            </a:r>
            <a:endParaRPr lang="nb-NO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B8282E-F7EC-896B-3C45-B90B3F11A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395011"/>
          </a:xfrm>
        </p:spPr>
        <p:txBody>
          <a:bodyPr>
            <a:normAutofit fontScale="92500" lnSpcReduction="10000"/>
          </a:bodyPr>
          <a:lstStyle/>
          <a:p>
            <a:pPr marL="571500" indent="-571500" algn="l">
              <a:buFont typeface="Wingdings" panose="05000000000000000000" pitchFamily="2" charset="2"/>
              <a:buChar char="§"/>
              <a:defRPr/>
            </a:pPr>
            <a:r>
              <a:rPr lang="nb-NO" altLang="nb-NO" sz="2400" dirty="0"/>
              <a:t>God elev – og lærlingetjeneste (</a:t>
            </a:r>
            <a:r>
              <a:rPr lang="nb-NO" altLang="nb-NO" sz="2400" dirty="0" err="1"/>
              <a:t>avd.leder</a:t>
            </a:r>
            <a:r>
              <a:rPr lang="nb-NO" altLang="nb-NO" sz="2400" dirty="0"/>
              <a:t>, rådgivere, </a:t>
            </a:r>
            <a:r>
              <a:rPr lang="nb-NO" altLang="nb-NO" sz="2400" dirty="0" err="1"/>
              <a:t>ppt</a:t>
            </a:r>
            <a:r>
              <a:rPr lang="nb-NO" altLang="nb-NO" sz="2400" dirty="0"/>
              <a:t>, helsesykepleier, oppfølgingstjenesten, miljøarbeider)</a:t>
            </a:r>
          </a:p>
          <a:p>
            <a:pPr marL="571500" indent="-571500" algn="l">
              <a:buFont typeface="Wingdings" panose="05000000000000000000" pitchFamily="2" charset="2"/>
              <a:buChar char="§"/>
              <a:defRPr/>
            </a:pPr>
            <a:r>
              <a:rPr lang="nb-NO" altLang="nb-NO" sz="2400" dirty="0"/>
              <a:t>Sertifisert som dysleksivennlig skole (2017) og helsefremmende skole (2018)</a:t>
            </a:r>
          </a:p>
          <a:p>
            <a:pPr marL="571500" indent="-571500" algn="l">
              <a:buFont typeface="Wingdings" panose="05000000000000000000" pitchFamily="2" charset="2"/>
              <a:buChar char="§"/>
              <a:defRPr/>
            </a:pPr>
            <a:r>
              <a:rPr lang="nb-NO" altLang="nb-NO" sz="2400" dirty="0"/>
              <a:t>Gratis frokost hver dag</a:t>
            </a:r>
          </a:p>
          <a:p>
            <a:pPr marL="571500" indent="-571500" algn="l">
              <a:buFont typeface="Wingdings" panose="05000000000000000000" pitchFamily="2" charset="2"/>
              <a:buChar char="§"/>
              <a:defRPr/>
            </a:pPr>
            <a:r>
              <a:rPr lang="nb-NO" altLang="nb-NO" sz="2400" dirty="0"/>
              <a:t>Tilbud om leksecafe /</a:t>
            </a:r>
            <a:r>
              <a:rPr lang="nb-NO" altLang="nb-NO" sz="2400" dirty="0" err="1"/>
              <a:t>læringslab</a:t>
            </a:r>
            <a:r>
              <a:rPr lang="nb-NO" altLang="nb-NO" sz="2400" dirty="0"/>
              <a:t> 3 timer i uken m/ lærere</a:t>
            </a:r>
          </a:p>
          <a:p>
            <a:pPr marL="571500" indent="-571500" algn="l">
              <a:buFont typeface="Wingdings" panose="05000000000000000000" pitchFamily="2" charset="2"/>
              <a:buChar char="§"/>
              <a:defRPr/>
            </a:pPr>
            <a:r>
              <a:rPr lang="nb-NO" altLang="nb-NO" sz="2400" dirty="0"/>
              <a:t>Åpen skole og verksted med hybelmiddag, en dag i uken. Ulike miljøtiltak i tett samarbeid med elevrådet</a:t>
            </a:r>
          </a:p>
          <a:p>
            <a:pPr marL="571500" indent="-571500" algn="l">
              <a:buFont typeface="Wingdings" panose="05000000000000000000" pitchFamily="2" charset="2"/>
              <a:buChar char="§"/>
              <a:defRPr/>
            </a:pPr>
            <a:r>
              <a:rPr lang="nb-NO" altLang="nb-NO" sz="2400" dirty="0"/>
              <a:t>Lita og oversiktlig skole som gjør at alle elevene blir sett og hørt</a:t>
            </a:r>
          </a:p>
          <a:p>
            <a:pPr marL="571500" indent="-571500" algn="l">
              <a:buFont typeface="Wingdings" panose="05000000000000000000" pitchFamily="2" charset="2"/>
              <a:buChar char="§"/>
              <a:defRPr/>
            </a:pPr>
            <a:r>
              <a:rPr lang="nb-NO" altLang="nb-NO" sz="2400" dirty="0"/>
              <a:t>Startsamtaler med kontaktlærer og helsesykepleier. </a:t>
            </a:r>
          </a:p>
          <a:p>
            <a:pPr marL="571500" indent="-571500" algn="l">
              <a:buFont typeface="Wingdings" panose="05000000000000000000" pitchFamily="2" charset="2"/>
              <a:buChar char="§"/>
              <a:defRPr/>
            </a:pPr>
            <a:r>
              <a:rPr lang="nb-NO" altLang="nb-NO" sz="2400" dirty="0"/>
              <a:t>Tett oppfølging av hybelboere</a:t>
            </a:r>
          </a:p>
          <a:p>
            <a:pPr marL="571500" indent="-571500" algn="l">
              <a:buFont typeface="Wingdings" panose="05000000000000000000" pitchFamily="2" charset="2"/>
              <a:buChar char="§"/>
              <a:defRPr/>
            </a:pPr>
            <a:r>
              <a:rPr lang="nb-NO" altLang="nb-NO" sz="2400" dirty="0"/>
              <a:t>Fokus på elevmedvirkning – skape et trygt og godt læringsmiljø</a:t>
            </a:r>
          </a:p>
        </p:txBody>
      </p:sp>
    </p:spTree>
    <p:extLst>
      <p:ext uri="{BB962C8B-B14F-4D97-AF65-F5344CB8AC3E}">
        <p14:creationId xmlns:p14="http://schemas.microsoft.com/office/powerpoint/2010/main" val="4048035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A27E5D-A06A-E51D-B3E4-18B37D6C1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Veien mot søknad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B8282E-F7EC-896B-3C45-B90B3F11A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6400"/>
            <a:ext cx="10515600" cy="4280711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nb-NO" altLang="nb-NO" sz="2400" b="1" dirty="0"/>
              <a:t>Åpen skole </a:t>
            </a:r>
            <a:r>
              <a:rPr lang="nb-NO" altLang="nb-NO" sz="2400" dirty="0"/>
              <a:t>i januar 2024 – et tilbud for alle 10. klassingene med foresatte</a:t>
            </a:r>
          </a:p>
          <a:p>
            <a:pPr marL="0" indent="0" algn="l">
              <a:buNone/>
              <a:defRPr/>
            </a:pPr>
            <a:r>
              <a:rPr lang="nb-NO" altLang="nb-NO" sz="2400" dirty="0"/>
              <a:t>     Elever og foresatte vil få en invitasjon fra skolen.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nb-NO" altLang="nb-NO" sz="2400" dirty="0"/>
              <a:t>Mulighet for å </a:t>
            </a:r>
            <a:r>
              <a:rPr lang="nb-NO" altLang="nb-NO" sz="2400" b="1" dirty="0"/>
              <a:t>hospitere</a:t>
            </a:r>
            <a:r>
              <a:rPr lang="nb-NO" altLang="nb-NO" sz="2400" dirty="0"/>
              <a:t> på </a:t>
            </a:r>
            <a:r>
              <a:rPr lang="nb-NO" altLang="nb-NO" sz="2400" dirty="0" err="1"/>
              <a:t>Studiespes</a:t>
            </a:r>
            <a:r>
              <a:rPr lang="nb-NO" altLang="nb-NO" sz="2400" dirty="0"/>
              <a:t>, Elektro, Teknikk og industrifag gjennom hele skoleåret. Bare å ta kontakt.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nb-NO" altLang="nb-NO" sz="2400" dirty="0"/>
              <a:t>Arbeid – og yrkesmessa </a:t>
            </a:r>
            <a:r>
              <a:rPr lang="nb-NO" altLang="nb-NO" sz="2400" b="1" dirty="0"/>
              <a:t>FRAMTIDSJOBB</a:t>
            </a:r>
            <a:r>
              <a:rPr lang="nb-NO" altLang="nb-NO" sz="2400" dirty="0"/>
              <a:t> 24.01.24 for alle ungdommer i Fauske, Sørfold, Saltdal og Beiarn kommune.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nb-NO" altLang="nb-NO" sz="2400" dirty="0"/>
              <a:t>Gode nettsider: </a:t>
            </a:r>
            <a:r>
              <a:rPr lang="nb-NO" altLang="nb-NO" sz="2400" dirty="0">
                <a:hlinkClick r:id="rId2"/>
              </a:rPr>
              <a:t>www.vilbli.no</a:t>
            </a:r>
            <a:r>
              <a:rPr lang="nb-NO" altLang="nb-NO" sz="2400" dirty="0"/>
              <a:t>, </a:t>
            </a:r>
            <a:r>
              <a:rPr lang="nb-NO" altLang="nb-NO" sz="2400" dirty="0">
                <a:hlinkClick r:id="rId3"/>
              </a:rPr>
              <a:t>www.utdanning.no</a:t>
            </a:r>
            <a:r>
              <a:rPr lang="nb-NO" altLang="nb-NO" sz="2400" dirty="0"/>
              <a:t>, </a:t>
            </a:r>
            <a:r>
              <a:rPr lang="nb-NO" altLang="nb-NO" sz="2400" dirty="0">
                <a:hlinkClick r:id="rId4"/>
              </a:rPr>
              <a:t>www.nav.no</a:t>
            </a:r>
            <a:endParaRPr lang="nb-NO" altLang="nb-NO" sz="2400" dirty="0"/>
          </a:p>
          <a:p>
            <a:pPr marL="0" indent="0" algn="l">
              <a:defRPr/>
            </a:pPr>
            <a:endParaRPr lang="nb-NO" altLang="nb-NO" sz="2400" dirty="0"/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nb-NO" altLang="nb-NO" sz="2400" b="1" dirty="0"/>
              <a:t>Følg Saltdal </a:t>
            </a:r>
            <a:r>
              <a:rPr lang="nb-NO" altLang="nb-NO" sz="2400" b="1" dirty="0" err="1"/>
              <a:t>vgs</a:t>
            </a:r>
            <a:r>
              <a:rPr lang="nb-NO" altLang="nb-NO" sz="2400" b="1" dirty="0"/>
              <a:t> på sosiale media; </a:t>
            </a:r>
          </a:p>
          <a:p>
            <a:pPr marL="0" indent="0" algn="l">
              <a:buNone/>
              <a:defRPr/>
            </a:pPr>
            <a:r>
              <a:rPr lang="nb-NO" altLang="nb-NO" sz="2400" dirty="0"/>
              <a:t>    Facebook, </a:t>
            </a:r>
            <a:r>
              <a:rPr lang="nb-NO" altLang="nb-NO" sz="2400" dirty="0" err="1"/>
              <a:t>instagram</a:t>
            </a:r>
            <a:r>
              <a:rPr lang="nb-NO" altLang="nb-NO" sz="2400" dirty="0"/>
              <a:t> og </a:t>
            </a:r>
            <a:r>
              <a:rPr lang="nb-NO" altLang="nb-NO" sz="2400" dirty="0" err="1"/>
              <a:t>snap</a:t>
            </a:r>
            <a:endParaRPr lang="nb-NO" altLang="nb-NO" sz="2400" dirty="0"/>
          </a:p>
        </p:txBody>
      </p:sp>
    </p:spTree>
    <p:extLst>
      <p:ext uri="{BB962C8B-B14F-4D97-AF65-F5344CB8AC3E}">
        <p14:creationId xmlns:p14="http://schemas.microsoft.com/office/powerpoint/2010/main" val="1074906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A27E5D-A06A-E51D-B3E4-18B37D6C1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Russetid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B8282E-F7EC-896B-3C45-B90B3F11A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l">
              <a:buNone/>
              <a:defRPr/>
            </a:pPr>
            <a:r>
              <a:rPr lang="nb-NO" altLang="nb-NO" sz="2400" b="1" dirty="0"/>
              <a:t>Hvorfor skal vi snakke om russetid i 10. klassen? </a:t>
            </a:r>
          </a:p>
          <a:p>
            <a:pPr marL="0" indent="0" algn="l">
              <a:defRPr/>
            </a:pPr>
            <a:endParaRPr lang="nb-NO" altLang="nb-NO" sz="1800" b="1" dirty="0"/>
          </a:p>
          <a:p>
            <a:pPr marL="0" indent="0" algn="l">
              <a:buNone/>
              <a:defRPr/>
            </a:pPr>
            <a:r>
              <a:rPr lang="nb-NO" altLang="nb-NO" sz="1800" b="1" dirty="0"/>
              <a:t>Skape en bevissthet rundt hvordan russetiden har endret seg – foreldre og ungdom må snakke sammen om russetiden.</a:t>
            </a:r>
          </a:p>
          <a:p>
            <a:pPr marL="457200" lvl="1" indent="0">
              <a:defRPr/>
            </a:pPr>
            <a:r>
              <a:rPr lang="nb-NO" altLang="nb-NO" sz="1800" dirty="0"/>
              <a:t>     Tidligere  - vanlig at man var russ sammen med sin klasse.</a:t>
            </a:r>
          </a:p>
          <a:p>
            <a:pPr marL="457200" lvl="1" indent="0">
              <a:defRPr/>
            </a:pPr>
            <a:r>
              <a:rPr lang="nb-NO" altLang="nb-NO" sz="1800" dirty="0"/>
              <a:t>     I dag dannes russegruppene tidlig, noen før de begynner på </a:t>
            </a:r>
          </a:p>
          <a:p>
            <a:pPr marL="457200" lvl="1" indent="0">
              <a:buNone/>
              <a:defRPr/>
            </a:pPr>
            <a:r>
              <a:rPr lang="nb-NO" altLang="nb-NO" sz="1800" dirty="0"/>
              <a:t>       videregående skole</a:t>
            </a:r>
          </a:p>
          <a:p>
            <a:pPr marL="457200" lvl="1" indent="0">
              <a:buNone/>
              <a:defRPr/>
            </a:pPr>
            <a:endParaRPr lang="nb-NO" altLang="nb-NO" sz="1800" dirty="0"/>
          </a:p>
          <a:p>
            <a:pPr marL="457200" lvl="1" indent="0">
              <a:buNone/>
              <a:defRPr/>
            </a:pPr>
            <a:r>
              <a:rPr lang="nb-NO" altLang="nb-NO" sz="1800" dirty="0"/>
              <a:t>Russegrupper dannes på bakgrunn av:</a:t>
            </a:r>
          </a:p>
          <a:p>
            <a:pPr marL="457200" lvl="1" indent="0">
              <a:defRPr/>
            </a:pPr>
            <a:r>
              <a:rPr lang="nb-NO" altLang="nb-NO" sz="1800" dirty="0"/>
              <a:t>     Vennegjenger</a:t>
            </a:r>
          </a:p>
          <a:p>
            <a:pPr marL="457200" lvl="1" indent="0">
              <a:defRPr/>
            </a:pPr>
            <a:r>
              <a:rPr lang="nb-NO" altLang="nb-NO" sz="1800" dirty="0"/>
              <a:t>     Idrettslag / idrett</a:t>
            </a:r>
          </a:p>
          <a:p>
            <a:pPr marL="457200" lvl="1" indent="0">
              <a:defRPr/>
            </a:pPr>
            <a:r>
              <a:rPr lang="nb-NO" altLang="nb-NO" sz="1800" dirty="0"/>
              <a:t>     På tvers av klasser</a:t>
            </a:r>
          </a:p>
          <a:p>
            <a:pPr marL="457200" lvl="1" indent="0">
              <a:defRPr/>
            </a:pPr>
            <a:r>
              <a:rPr lang="nb-NO" altLang="nb-NO" sz="1800" dirty="0"/>
              <a:t>     På tvers av skoler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endParaRPr lang="nb-NO" altLang="nb-NO" sz="2400" dirty="0"/>
          </a:p>
        </p:txBody>
      </p:sp>
    </p:spTree>
    <p:extLst>
      <p:ext uri="{BB962C8B-B14F-4D97-AF65-F5344CB8AC3E}">
        <p14:creationId xmlns:p14="http://schemas.microsoft.com/office/powerpoint/2010/main" val="1576355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A27E5D-A06A-E51D-B3E4-18B37D6C1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Russetid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B8282E-F7EC-896B-3C45-B90B3F11A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6856"/>
            <a:ext cx="10515600" cy="4170256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nb-NO" altLang="nb-NO" sz="2400" b="1" dirty="0"/>
              <a:t>Russetiden har blitt mer kommersiell </a:t>
            </a:r>
          </a:p>
          <a:p>
            <a:pPr marL="457200" lvl="1" indent="0">
              <a:buNone/>
            </a:pPr>
            <a:r>
              <a:rPr lang="nb-NO" altLang="nb-NO" sz="2400" dirty="0"/>
              <a:t>Ofte starter russegruppene med dugnader på Vg1, og pengene skal brukes til: </a:t>
            </a:r>
          </a:p>
          <a:p>
            <a:pPr marL="457200" lvl="1" indent="0">
              <a:buNone/>
            </a:pPr>
            <a:r>
              <a:rPr lang="nb-NO" altLang="nb-NO" sz="2400" dirty="0"/>
              <a:t>Russebil, klær, fester, hettegensere for dekknavn, nye hettegensere </a:t>
            </a:r>
          </a:p>
          <a:p>
            <a:pPr marL="457200" lvl="1" indent="0">
              <a:buNone/>
            </a:pPr>
            <a:r>
              <a:rPr lang="nb-NO" altLang="nb-NO" sz="2400" dirty="0"/>
              <a:t>for russegruppas navn. Bannere med russegruppas navn, </a:t>
            </a:r>
          </a:p>
          <a:p>
            <a:pPr marL="457200" lvl="1" indent="0">
              <a:buNone/>
            </a:pPr>
            <a:r>
              <a:rPr lang="nb-NO" altLang="nb-NO" sz="2400" dirty="0"/>
              <a:t>russeklær, russekort, russelåt…. Og noen reiser også på </a:t>
            </a:r>
          </a:p>
          <a:p>
            <a:pPr marL="457200" lvl="1" indent="0">
              <a:buNone/>
            </a:pPr>
            <a:r>
              <a:rPr lang="nb-NO" altLang="nb-NO" dirty="0"/>
              <a:t>l</a:t>
            </a:r>
            <a:r>
              <a:rPr lang="nb-NO" altLang="nb-NO" sz="2400" dirty="0"/>
              <a:t>andstreffet for russ i Stavanger. </a:t>
            </a:r>
          </a:p>
          <a:p>
            <a:pPr marL="457200" lvl="1" indent="0">
              <a:buNone/>
            </a:pPr>
            <a:endParaRPr lang="nb-NO" altLang="nb-NO" sz="2400" dirty="0"/>
          </a:p>
          <a:p>
            <a:pPr marL="457200" lvl="1" indent="0">
              <a:buNone/>
            </a:pPr>
            <a:r>
              <a:rPr lang="nb-NO" altLang="nb-NO" sz="2400" dirty="0"/>
              <a:t>Russefester starter tidlig, og da er det ofte bare russegruppa </a:t>
            </a:r>
          </a:p>
          <a:p>
            <a:pPr marL="457200" lvl="1" indent="0">
              <a:buNone/>
            </a:pPr>
            <a:r>
              <a:rPr lang="nb-NO" altLang="nb-NO" sz="2400" dirty="0"/>
              <a:t>som er invitert. Deles på sosiale medier. Noe som medfører til ekskludering og utenforskap.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endParaRPr lang="nb-NO" altLang="nb-NO" sz="2400" dirty="0"/>
          </a:p>
        </p:txBody>
      </p:sp>
    </p:spTree>
    <p:extLst>
      <p:ext uri="{BB962C8B-B14F-4D97-AF65-F5344CB8AC3E}">
        <p14:creationId xmlns:p14="http://schemas.microsoft.com/office/powerpoint/2010/main" val="1460096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947E2913-1E97-1F23-6CC8-EC66C05E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570451"/>
            <a:ext cx="4931175" cy="981512"/>
          </a:xfrm>
        </p:spPr>
        <p:txBody>
          <a:bodyPr/>
          <a:lstStyle/>
          <a:p>
            <a:r>
              <a:rPr lang="nb-NO" sz="3600" b="1" dirty="0"/>
              <a:t>Hva gjør skolen?</a:t>
            </a:r>
          </a:p>
        </p:txBody>
      </p:sp>
      <p:pic>
        <p:nvPicPr>
          <p:cNvPr id="8" name="Plassholder for bilde 7" descr="Et bilde som inneholder vann, utendørs, fjell, hus&#10;&#10;Automatisk generert beskrivelse">
            <a:extLst>
              <a:ext uri="{FF2B5EF4-FFF2-40B4-BE49-F238E27FC236}">
                <a16:creationId xmlns:a16="http://schemas.microsoft.com/office/drawing/2014/main" id="{13D4E8B8-9460-A3F0-3AF7-F32D7D839D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9120" t="1232" r="5366" b="10028"/>
          <a:stretch/>
        </p:blipFill>
        <p:spPr>
          <a:xfrm>
            <a:off x="6102129" y="0"/>
            <a:ext cx="6091200" cy="6093439"/>
          </a:xfrm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90379D2-EEC3-DD4C-EA4A-E1E842982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2105" y="1257301"/>
            <a:ext cx="4923236" cy="4627056"/>
          </a:xfrm>
        </p:spPr>
        <p:txBody>
          <a:bodyPr>
            <a:normAutofit fontScale="77500" lnSpcReduction="20000"/>
          </a:bodyPr>
          <a:lstStyle/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nb-NO" altLang="nb-NO" sz="2000" dirty="0"/>
              <a:t>Skolen jobber for en inkluderende russetid.</a:t>
            </a:r>
          </a:p>
          <a:p>
            <a:pPr lvl="1"/>
            <a:r>
              <a:rPr lang="nb-NO" altLang="nb-NO" sz="2000" dirty="0"/>
              <a:t>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nb-NO" altLang="nb-NO" sz="2000" dirty="0"/>
              <a:t>Vi gjeninnfører Saltdalsrussen! Dette oppleves som samlende og inkluderende.</a:t>
            </a:r>
          </a:p>
          <a:p>
            <a:pPr lvl="1"/>
            <a:endParaRPr lang="nb-NO" altLang="nb-NO" sz="20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nb-NO" altLang="nb-NO" sz="2000" dirty="0"/>
              <a:t>Russegruppene skal bestå av enten hele klassen, eller en jente - eller guttegruppe. Snakker mye med klassene om våre forventninger – sjekker at alle har tilbud om å være en del av en russegruppe.</a:t>
            </a:r>
          </a:p>
          <a:p>
            <a:pPr lvl="1"/>
            <a:endParaRPr lang="nb-NO" altLang="nb-NO" sz="20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nb-NO" altLang="nb-NO" sz="2000" dirty="0"/>
              <a:t>Russetid er et fast tema i klassens time.</a:t>
            </a:r>
          </a:p>
          <a:p>
            <a:pPr lvl="1"/>
            <a:endParaRPr lang="nb-NO" altLang="nb-NO" sz="20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nb-NO" altLang="nb-NO" sz="2000" dirty="0"/>
              <a:t>Skoleledelsen har jevnlige møter med </a:t>
            </a:r>
            <a:r>
              <a:rPr lang="nb-NO" altLang="nb-NO" sz="2000" dirty="0" err="1"/>
              <a:t>hovedrussestyret</a:t>
            </a:r>
            <a:r>
              <a:rPr lang="nb-NO" altLang="nb-NO" sz="2000" dirty="0"/>
              <a:t> (rød og blå)  </a:t>
            </a:r>
          </a:p>
          <a:p>
            <a:pPr lvl="1"/>
            <a:endParaRPr lang="nb-NO" altLang="nb-NO" sz="20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nb-NO" altLang="nb-NO" sz="2000" dirty="0"/>
              <a:t>Foreldremøter i 10. klassene, vg1 og vg2 om russetid </a:t>
            </a:r>
          </a:p>
          <a:p>
            <a:pPr lvl="1"/>
            <a:endParaRPr lang="nb-NO" altLang="nb-NO" sz="20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nb-NO" altLang="nb-NO" sz="2000" dirty="0"/>
              <a:t>Politiet og helsesykepleier besøker og gir informasjon til russen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/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D0E8D4FE-F49C-5B24-028C-81D942FFD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5867400" cy="620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83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Kan være et bilde av 13 personer, folk som danser, folk som utøver kampsport, sverd og tekst">
            <a:extLst>
              <a:ext uri="{FF2B5EF4-FFF2-40B4-BE49-F238E27FC236}">
                <a16:creationId xmlns:a16="http://schemas.microsoft.com/office/drawing/2014/main" id="{A6F1ABEA-2068-A331-6946-FB606AA5931B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9"/>
          <a:stretch/>
        </p:blipFill>
        <p:spPr bwMode="auto">
          <a:xfrm>
            <a:off x="4800" y="7684"/>
            <a:ext cx="6091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7A27E5D-A06A-E51D-B3E4-18B37D6C1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614" y="2059321"/>
            <a:ext cx="4931175" cy="2020901"/>
          </a:xfrm>
        </p:spPr>
        <p:txBody>
          <a:bodyPr anchor="t">
            <a:normAutofit/>
          </a:bodyPr>
          <a:lstStyle/>
          <a:p>
            <a:r>
              <a:rPr lang="nb-NO" dirty="0"/>
              <a:t>Saltdal </a:t>
            </a:r>
            <a:r>
              <a:rPr lang="nb-NO" dirty="0" err="1"/>
              <a:t>vgs</a:t>
            </a:r>
            <a:endParaRPr lang="nb-NO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298B290-F20F-22C9-196F-40F3127F0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870" y="2927758"/>
            <a:ext cx="4923236" cy="295659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Info om </a:t>
            </a:r>
            <a:r>
              <a:rPr lang="en-US" dirty="0" err="1"/>
              <a:t>skolen</a:t>
            </a:r>
            <a:r>
              <a:rPr lang="en-US" dirty="0"/>
              <a:t> </a:t>
            </a:r>
            <a:r>
              <a:rPr lang="en-US" dirty="0" err="1"/>
              <a:t>vår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/>
              <a:t>Utdanningstilbudene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Å </a:t>
            </a:r>
            <a:r>
              <a:rPr lang="en-US" dirty="0" err="1"/>
              <a:t>være</a:t>
            </a:r>
            <a:r>
              <a:rPr lang="en-US" dirty="0"/>
              <a:t> </a:t>
            </a:r>
            <a:r>
              <a:rPr lang="en-US" dirty="0" err="1"/>
              <a:t>elev</a:t>
            </a:r>
            <a:r>
              <a:rPr lang="en-US" dirty="0"/>
              <a:t> </a:t>
            </a:r>
            <a:r>
              <a:rPr lang="en-US" dirty="0" err="1"/>
              <a:t>ved</a:t>
            </a:r>
            <a:r>
              <a:rPr lang="en-US" dirty="0"/>
              <a:t> </a:t>
            </a:r>
            <a:r>
              <a:rPr lang="en-US" dirty="0" err="1"/>
              <a:t>skolen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/>
              <a:t>Veien</a:t>
            </a:r>
            <a:r>
              <a:rPr lang="en-US" dirty="0"/>
              <a:t> </a:t>
            </a:r>
            <a:r>
              <a:rPr lang="en-US" dirty="0" err="1"/>
              <a:t>frem</a:t>
            </a:r>
            <a:r>
              <a:rPr lang="en-US" dirty="0"/>
              <a:t> mot </a:t>
            </a:r>
            <a:r>
              <a:rPr lang="en-US" dirty="0" err="1"/>
              <a:t>søknad</a:t>
            </a:r>
            <a:r>
              <a:rPr lang="en-US" dirty="0"/>
              <a:t> i </a:t>
            </a:r>
            <a:r>
              <a:rPr lang="en-US" dirty="0" err="1"/>
              <a:t>vgs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/>
              <a:t>Russetid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069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BA9784-1D89-9189-70DD-CC3951B4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25603" name="Plassholder for tekst 2">
            <a:extLst>
              <a:ext uri="{FF2B5EF4-FFF2-40B4-BE49-F238E27FC236}">
                <a16:creationId xmlns:a16="http://schemas.microsoft.com/office/drawing/2014/main" id="{60C33C3D-136C-77AA-C985-4B148892C6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 altLang="nb-NO"/>
          </a:p>
        </p:txBody>
      </p:sp>
      <p:pic>
        <p:nvPicPr>
          <p:cNvPr id="25604" name="Bilde 4" descr="Et bilde som inneholder tekst, bygning, grafitti, malt&#10;&#10;Automatisk generert beskrivelse">
            <a:extLst>
              <a:ext uri="{FF2B5EF4-FFF2-40B4-BE49-F238E27FC236}">
                <a16:creationId xmlns:a16="http://schemas.microsoft.com/office/drawing/2014/main" id="{D610D5E6-CC74-7C43-D7CF-6F88C65F7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A27E5D-A06A-E51D-B3E4-18B37D6C1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Saltdal </a:t>
            </a:r>
            <a:r>
              <a:rPr lang="nb-NO" dirty="0" err="1"/>
              <a:t>vgs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B8282E-F7EC-896B-3C45-B90B3F11A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b-NO" altLang="nb-NO" sz="2800" dirty="0"/>
              <a:t>165 elever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b-NO" altLang="nb-NO" sz="2800" dirty="0"/>
              <a:t>  50 ansatte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b-NO" altLang="nb-NO" sz="2800" dirty="0"/>
              <a:t>Yrkesfaglig tilbud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b-NO" altLang="nb-NO" sz="2800" dirty="0"/>
              <a:t>Studiespesialiserende tilbud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b-NO" altLang="nb-NO" sz="2800" dirty="0"/>
              <a:t>Sterkt elevfokus, alle blir sett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b-NO" altLang="nb-NO" sz="2800" dirty="0"/>
              <a:t>Jobber for at alle skal gjennomføre </a:t>
            </a:r>
            <a:r>
              <a:rPr lang="nb-NO" altLang="nb-NO" sz="2800" dirty="0" err="1"/>
              <a:t>vgs</a:t>
            </a:r>
            <a:r>
              <a:rPr lang="nb-NO" altLang="nb-NO" sz="2800" dirty="0"/>
              <a:t>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b-NO" altLang="nb-NO" sz="2800" dirty="0"/>
              <a:t>Skolen satser på inkludering, livsmestring, bærekraft og innovasjon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b-NO" altLang="nb-NO" sz="2800" dirty="0"/>
              <a:t>Skolen har gode resultater, både faglig og på elevundersøkelsen.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20683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A27E5D-A06A-E51D-B3E4-18B37D6C1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Studiespesialiserende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B8282E-F7EC-896B-3C45-B90B3F11A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71550" lvl="1" indent="-571500">
              <a:buFont typeface="Wingdings" panose="05000000000000000000" pitchFamily="2" charset="2"/>
              <a:buChar char="§"/>
              <a:defRPr/>
            </a:pPr>
            <a:r>
              <a:rPr lang="nb-NO" altLang="nb-NO" sz="2400" b="1" dirty="0"/>
              <a:t>Vg1, Vg2 og Vg3</a:t>
            </a:r>
          </a:p>
          <a:p>
            <a:pPr marL="400050" lvl="1" indent="0">
              <a:buNone/>
              <a:defRPr/>
            </a:pPr>
            <a:endParaRPr lang="nb-NO" altLang="nb-NO" sz="2400" b="1" dirty="0"/>
          </a:p>
          <a:p>
            <a:pPr marL="971550" lvl="1" indent="-571500">
              <a:buFont typeface="Wingdings" panose="05000000000000000000" pitchFamily="2" charset="2"/>
              <a:buChar char="§"/>
              <a:defRPr/>
            </a:pPr>
            <a:r>
              <a:rPr lang="nb-NO" altLang="nb-NO" sz="2400" dirty="0"/>
              <a:t>Generell studiekompetanse</a:t>
            </a:r>
          </a:p>
          <a:p>
            <a:pPr marL="400050" lvl="1" indent="0">
              <a:buNone/>
              <a:defRPr/>
            </a:pPr>
            <a:r>
              <a:rPr lang="nb-NO" altLang="nb-NO" sz="2400" dirty="0"/>
              <a:t>     - fordypning i samfunnsfag / språk / breddeidrett</a:t>
            </a:r>
          </a:p>
          <a:p>
            <a:pPr marL="400050" lvl="1" indent="0">
              <a:buNone/>
              <a:defRPr/>
            </a:pPr>
            <a:endParaRPr lang="nb-NO" altLang="nb-NO" sz="2400" dirty="0"/>
          </a:p>
          <a:p>
            <a:pPr marL="971550" lvl="1" indent="-571500">
              <a:buFont typeface="Wingdings" panose="05000000000000000000" pitchFamily="2" charset="2"/>
              <a:buChar char="§"/>
              <a:defRPr/>
            </a:pPr>
            <a:r>
              <a:rPr lang="nb-NO" altLang="nb-NO" sz="2400" dirty="0"/>
              <a:t>Spesielle studiekompetanse </a:t>
            </a:r>
          </a:p>
          <a:p>
            <a:pPr marL="400050" lvl="1" indent="0">
              <a:buNone/>
              <a:defRPr/>
            </a:pPr>
            <a:r>
              <a:rPr lang="nb-NO" altLang="nb-NO" sz="2400" dirty="0"/>
              <a:t>       - fordypning i realfag (matematikk, fysikk, kjemi, biologi)</a:t>
            </a:r>
          </a:p>
          <a:p>
            <a:pPr marL="400050" lvl="1" indent="0">
              <a:defRPr/>
            </a:pPr>
            <a:endParaRPr lang="nb-NO" altLang="nb-NO" sz="2400" dirty="0"/>
          </a:p>
          <a:p>
            <a:pPr marL="400050" lvl="1" indent="0">
              <a:buNone/>
              <a:defRPr/>
            </a:pPr>
            <a:r>
              <a:rPr lang="nb-NO" altLang="nb-NO" sz="2400" b="1" dirty="0"/>
              <a:t>Påbygging Vg3 </a:t>
            </a:r>
            <a:r>
              <a:rPr lang="nb-NO" altLang="nb-NO" sz="2400" dirty="0"/>
              <a:t>(etter 2 år på yrkesfag eller endt læretid)</a:t>
            </a:r>
            <a:endParaRPr lang="nb-NO" altLang="nb-NO" sz="2000" dirty="0"/>
          </a:p>
          <a:p>
            <a:pPr marL="1373187" lvl="2" indent="-571500">
              <a:buFontTx/>
              <a:buChar char="-"/>
              <a:defRPr/>
            </a:pPr>
            <a:endParaRPr lang="nb-NO" altLang="nb-NO" sz="2000" dirty="0"/>
          </a:p>
          <a:p>
            <a:pPr marL="400050" lvl="1" indent="0">
              <a:defRPr/>
            </a:pPr>
            <a:endParaRPr lang="nb-NO" alt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74862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innhold 4" descr="Et bilde som inneholder blå&#10;&#10;Automatisk generert beskrivelse">
            <a:extLst>
              <a:ext uri="{FF2B5EF4-FFF2-40B4-BE49-F238E27FC236}">
                <a16:creationId xmlns:a16="http://schemas.microsoft.com/office/drawing/2014/main" id="{533F0BED-06C7-AF1E-AC35-95848F4657F2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" b="14646"/>
          <a:stretch/>
        </p:blipFill>
        <p:spPr>
          <a:xfrm>
            <a:off x="4800" y="7684"/>
            <a:ext cx="6091200" cy="6858000"/>
          </a:xfrm>
          <a:noFill/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8AD444F5-F519-8641-0F23-0B2CDFEFF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614" y="2059321"/>
            <a:ext cx="4931175" cy="1369679"/>
          </a:xfrm>
        </p:spPr>
        <p:txBody>
          <a:bodyPr/>
          <a:lstStyle/>
          <a:p>
            <a:r>
              <a:rPr lang="nb-NO" b="1" dirty="0"/>
              <a:t>Vg1 Teknologi - og industrifag</a:t>
            </a:r>
            <a:endParaRPr lang="en-US" b="1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2D09A9E-F24B-400B-103B-F089BBE14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870" y="3355596"/>
            <a:ext cx="4923236" cy="252876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nb-NO" altLang="nb-NO" b="1" dirty="0"/>
              <a:t>Vg1: </a:t>
            </a:r>
            <a:r>
              <a:rPr lang="nb-NO" altLang="nb-NO" dirty="0"/>
              <a:t>Teknologi - og industrifag </a:t>
            </a:r>
          </a:p>
          <a:p>
            <a:pPr algn="l"/>
            <a:r>
              <a:rPr lang="nb-NO" altLang="nb-NO" b="1" dirty="0"/>
              <a:t>Fellesfag:</a:t>
            </a:r>
            <a:r>
              <a:rPr lang="nb-NO" altLang="nb-NO" dirty="0"/>
              <a:t> Engelsk, kroppsøving, matematikk og naturfag</a:t>
            </a:r>
          </a:p>
          <a:p>
            <a:pPr algn="l"/>
            <a:endParaRPr lang="nb-NO" altLang="nb-NO" dirty="0"/>
          </a:p>
          <a:p>
            <a:pPr algn="l"/>
            <a:r>
              <a:rPr lang="nb-NO" altLang="nb-NO" b="1" dirty="0"/>
              <a:t>Programfag: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nb-NO" altLang="nb-NO" dirty="0"/>
              <a:t>Konstruksjon og styringsteknikk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nb-NO" altLang="nb-NO" dirty="0"/>
              <a:t>Produksjon og tjenester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nb-NO" altLang="nb-NO" dirty="0"/>
              <a:t>Produktivitet og kvalitetsstyring</a:t>
            </a:r>
          </a:p>
          <a:p>
            <a:pPr algn="l"/>
            <a:endParaRPr lang="nb-NO" altLang="nb-NO" dirty="0"/>
          </a:p>
          <a:p>
            <a:pPr algn="l"/>
            <a:r>
              <a:rPr lang="nb-NO" altLang="nb-NO" dirty="0"/>
              <a:t>Yrkesfaglig fordypning  (utplassering i bedrift </a:t>
            </a:r>
            <a:r>
              <a:rPr lang="nb-NO" altLang="nb-NO" u="sng" dirty="0"/>
              <a:t>en</a:t>
            </a:r>
            <a:r>
              <a:rPr lang="nb-NO" altLang="nb-NO" dirty="0"/>
              <a:t> dag i uken)</a:t>
            </a:r>
          </a:p>
          <a:p>
            <a:pPr algn="l"/>
            <a:endParaRPr lang="nb-NO" altLang="nb-NO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621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8AD444F5-F519-8641-0F23-0B2CDFEFF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335" y="1564371"/>
            <a:ext cx="5214639" cy="843270"/>
          </a:xfrm>
        </p:spPr>
        <p:txBody>
          <a:bodyPr/>
          <a:lstStyle/>
          <a:p>
            <a:r>
              <a:rPr lang="en-US" sz="3600" b="1" dirty="0"/>
              <a:t>Vg2 </a:t>
            </a:r>
            <a:r>
              <a:rPr lang="en-US" sz="3600" b="1" dirty="0" err="1"/>
              <a:t>Industriteknologi</a:t>
            </a:r>
            <a:endParaRPr lang="en-US" sz="3600" b="1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2D09A9E-F24B-400B-103B-F089BBE14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870" y="2692867"/>
            <a:ext cx="4923236" cy="3305261"/>
          </a:xfrm>
        </p:spPr>
        <p:txBody>
          <a:bodyPr>
            <a:normAutofit fontScale="77500" lnSpcReduction="20000"/>
          </a:bodyPr>
          <a:lstStyle/>
          <a:p>
            <a:pPr algn="l">
              <a:defRPr/>
            </a:pPr>
            <a:r>
              <a:rPr lang="nb-NO" altLang="nb-NO" b="1" dirty="0"/>
              <a:t>Mulighet for spissing mot havbruksnæringen / oppdrett.</a:t>
            </a:r>
          </a:p>
          <a:p>
            <a:pPr algn="l">
              <a:defRPr/>
            </a:pPr>
            <a:r>
              <a:rPr lang="nb-NO" dirty="0">
                <a:solidFill>
                  <a:srgbClr val="0A0A0A"/>
                </a:solidFill>
                <a:latin typeface="+mj-lt"/>
              </a:rPr>
              <a:t>Her kan du få jobb innenfor kjemisk og mekanisk industri, oljevirksomhet, oppdrett, skipsbygging og treforedling.</a:t>
            </a:r>
            <a:endParaRPr lang="nb-NO" altLang="nb-NO" dirty="0">
              <a:latin typeface="+mj-lt"/>
            </a:endParaRPr>
          </a:p>
          <a:p>
            <a:pPr algn="l">
              <a:defRPr/>
            </a:pPr>
            <a:endParaRPr lang="nb-NO" altLang="nb-NO" b="1" dirty="0"/>
          </a:p>
          <a:p>
            <a:pPr algn="l">
              <a:defRPr/>
            </a:pPr>
            <a:r>
              <a:rPr lang="nb-NO" altLang="nb-NO" b="1" dirty="0"/>
              <a:t>Fellesfag:</a:t>
            </a:r>
            <a:r>
              <a:rPr lang="nb-NO" altLang="nb-NO" dirty="0"/>
              <a:t> Kroppsøving, norsk og samfunnsfag</a:t>
            </a:r>
          </a:p>
          <a:p>
            <a:pPr algn="l">
              <a:defRPr/>
            </a:pPr>
            <a:r>
              <a:rPr lang="nb-NO" altLang="nb-NO" b="1" dirty="0"/>
              <a:t>Programfag:</a:t>
            </a:r>
            <a:r>
              <a:rPr lang="nb-NO" altLang="nb-NO" dirty="0"/>
              <a:t> </a:t>
            </a:r>
          </a:p>
          <a:p>
            <a:pPr algn="l">
              <a:buFont typeface="Wingdings" panose="05000000000000000000" pitchFamily="2" charset="2"/>
              <a:buChar char="§"/>
              <a:defRPr/>
            </a:pPr>
            <a:r>
              <a:rPr lang="nb-NO" altLang="nb-NO" dirty="0"/>
              <a:t>Teknologi </a:t>
            </a:r>
          </a:p>
          <a:p>
            <a:pPr algn="l">
              <a:buFont typeface="Wingdings" panose="05000000000000000000" pitchFamily="2" charset="2"/>
              <a:buChar char="§"/>
              <a:defRPr/>
            </a:pPr>
            <a:r>
              <a:rPr lang="nb-NO" altLang="nb-NO" dirty="0"/>
              <a:t>Vedlikehold</a:t>
            </a:r>
          </a:p>
          <a:p>
            <a:pPr algn="l">
              <a:defRPr/>
            </a:pPr>
            <a:endParaRPr lang="nb-NO" altLang="nb-NO" dirty="0"/>
          </a:p>
          <a:p>
            <a:pPr algn="l">
              <a:defRPr/>
            </a:pPr>
            <a:r>
              <a:rPr lang="nb-NO" altLang="nb-NO" dirty="0"/>
              <a:t>Yrkesfaglig fordypning (utplassert i bedrift </a:t>
            </a:r>
            <a:r>
              <a:rPr lang="nb-NO" altLang="nb-NO" u="sng" dirty="0"/>
              <a:t>6 uker </a:t>
            </a:r>
            <a:r>
              <a:rPr lang="nb-NO" altLang="nb-NO" dirty="0"/>
              <a:t>i løpet av skoleåret)</a:t>
            </a:r>
          </a:p>
          <a:p>
            <a:pPr algn="l">
              <a:defRPr/>
            </a:pPr>
            <a:endParaRPr lang="nb-NO" altLang="nb-NO" dirty="0"/>
          </a:p>
          <a:p>
            <a:pPr algn="l">
              <a:defRPr/>
            </a:pPr>
            <a:r>
              <a:rPr lang="nb-NO" altLang="nb-NO" b="1" dirty="0"/>
              <a:t>Formidlingstall 2023: </a:t>
            </a:r>
            <a:r>
              <a:rPr lang="nb-NO" altLang="nb-NO" dirty="0"/>
              <a:t>100 %</a:t>
            </a:r>
          </a:p>
          <a:p>
            <a:pPr algn="l">
              <a:defRPr/>
            </a:pPr>
            <a:endParaRPr lang="nb-NO" altLang="nb-NO" dirty="0"/>
          </a:p>
          <a:p>
            <a:pPr algn="l">
              <a:defRPr/>
            </a:pPr>
            <a:endParaRPr lang="nb-NO" altLang="nb-NO" dirty="0"/>
          </a:p>
          <a:p>
            <a:endParaRPr lang="en-US" dirty="0"/>
          </a:p>
        </p:txBody>
      </p:sp>
      <p:pic>
        <p:nvPicPr>
          <p:cNvPr id="5" name="Bilde 5" descr="Et bilde som inneholder person, fresemaskin&#10;&#10;Automatisk generert beskrivelse">
            <a:extLst>
              <a:ext uri="{FF2B5EF4-FFF2-40B4-BE49-F238E27FC236}">
                <a16:creationId xmlns:a16="http://schemas.microsoft.com/office/drawing/2014/main" id="{2D41AE94-836B-F2E1-8174-3B2521A9C2C6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" r="5590"/>
          <a:stretch>
            <a:fillRect/>
          </a:stretch>
        </p:blipFill>
        <p:spPr bwMode="auto">
          <a:xfrm>
            <a:off x="4763" y="7938"/>
            <a:ext cx="6091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064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A27E5D-A06A-E51D-B3E4-18B37D6C1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Hva kan du gå på vg2?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B8282E-F7EC-896B-3C45-B90B3F11A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71500" indent="-571500" algn="l">
              <a:buFont typeface="Wingdings" panose="05000000000000000000" pitchFamily="2" charset="2"/>
              <a:buChar char="§"/>
              <a:defRPr/>
            </a:pPr>
            <a:r>
              <a:rPr lang="nb-NO" sz="2400" b="1" dirty="0"/>
              <a:t>Vg2 Industriteknologi (Saltdal </a:t>
            </a:r>
            <a:r>
              <a:rPr lang="nb-NO" sz="2400" b="1" dirty="0" err="1"/>
              <a:t>vgs</a:t>
            </a:r>
            <a:r>
              <a:rPr lang="nb-NO" sz="2400" b="1" dirty="0"/>
              <a:t>)</a:t>
            </a:r>
          </a:p>
          <a:p>
            <a:pPr marL="571500" indent="-571500" algn="l">
              <a:buFont typeface="Wingdings" panose="05000000000000000000" pitchFamily="2" charset="2"/>
              <a:buChar char="§"/>
              <a:defRPr/>
            </a:pPr>
            <a:r>
              <a:rPr lang="nb-NO" sz="2400" b="1" dirty="0"/>
              <a:t>Vg2 Automatisering (Saltdal </a:t>
            </a:r>
            <a:r>
              <a:rPr lang="nb-NO" sz="2400" b="1" dirty="0" err="1"/>
              <a:t>vgs</a:t>
            </a:r>
            <a:r>
              <a:rPr lang="nb-NO" sz="2400" b="1" dirty="0"/>
              <a:t>)</a:t>
            </a:r>
          </a:p>
          <a:p>
            <a:pPr marL="571500" indent="-571500" algn="l">
              <a:buFont typeface="Wingdings" panose="05000000000000000000" pitchFamily="2" charset="2"/>
              <a:buChar char="§"/>
              <a:defRPr/>
            </a:pPr>
            <a:r>
              <a:rPr lang="nb-NO" sz="2400" dirty="0"/>
              <a:t>Vg2 Anleggsteknikk (Fauske </a:t>
            </a:r>
            <a:r>
              <a:rPr lang="nb-NO" sz="2400" dirty="0" err="1"/>
              <a:t>vgs</a:t>
            </a:r>
            <a:r>
              <a:rPr lang="nb-NO" sz="2400" dirty="0"/>
              <a:t>)</a:t>
            </a:r>
          </a:p>
          <a:p>
            <a:pPr marL="571500" indent="-571500" algn="l">
              <a:buFont typeface="Wingdings" panose="05000000000000000000" pitchFamily="2" charset="2"/>
              <a:buChar char="§"/>
              <a:defRPr/>
            </a:pPr>
            <a:r>
              <a:rPr lang="nb-NO" sz="2400" dirty="0"/>
              <a:t>Vg2 Anleggsmaskin (Fauske </a:t>
            </a:r>
            <a:r>
              <a:rPr lang="nb-NO" sz="2400" dirty="0" err="1"/>
              <a:t>vgs</a:t>
            </a:r>
            <a:r>
              <a:rPr lang="nb-NO" sz="2400" dirty="0"/>
              <a:t>)</a:t>
            </a:r>
          </a:p>
          <a:p>
            <a:pPr marL="571500" indent="-571500" algn="l">
              <a:buFont typeface="Wingdings" panose="05000000000000000000" pitchFamily="2" charset="2"/>
              <a:buChar char="§"/>
              <a:defRPr/>
            </a:pPr>
            <a:r>
              <a:rPr lang="nb-NO" sz="2400" dirty="0"/>
              <a:t>Vg2 Transport og logistikk (Fauske </a:t>
            </a:r>
            <a:r>
              <a:rPr lang="nb-NO" sz="2400" dirty="0" err="1"/>
              <a:t>vgs</a:t>
            </a:r>
            <a:r>
              <a:rPr lang="nb-NO" sz="2400" dirty="0"/>
              <a:t>)</a:t>
            </a:r>
          </a:p>
          <a:p>
            <a:pPr marL="571500" indent="-571500" algn="l">
              <a:buFont typeface="Wingdings" panose="05000000000000000000" pitchFamily="2" charset="2"/>
              <a:buChar char="§"/>
              <a:defRPr/>
            </a:pPr>
            <a:r>
              <a:rPr lang="nb-NO" sz="2400" dirty="0"/>
              <a:t>Vg2 Kjemiprosess – og </a:t>
            </a:r>
            <a:r>
              <a:rPr lang="nb-NO" sz="2400" dirty="0" err="1"/>
              <a:t>labratoriefaget</a:t>
            </a:r>
            <a:r>
              <a:rPr lang="nb-NO" sz="2400" dirty="0"/>
              <a:t> (Meløy </a:t>
            </a:r>
            <a:r>
              <a:rPr lang="nb-NO" sz="2400" dirty="0" err="1"/>
              <a:t>vgs</a:t>
            </a:r>
            <a:r>
              <a:rPr lang="nb-NO" sz="2400" dirty="0"/>
              <a:t>)</a:t>
            </a:r>
          </a:p>
          <a:p>
            <a:pPr marL="571500" indent="-571500" algn="l">
              <a:buFont typeface="Wingdings" panose="05000000000000000000" pitchFamily="2" charset="2"/>
              <a:buChar char="§"/>
              <a:defRPr/>
            </a:pPr>
            <a:r>
              <a:rPr lang="nb-NO" sz="2400" dirty="0"/>
              <a:t>Vg2 Kjøretøy (Bodø </a:t>
            </a:r>
            <a:r>
              <a:rPr lang="nb-NO" sz="2400" dirty="0" err="1"/>
              <a:t>vgs</a:t>
            </a:r>
            <a:r>
              <a:rPr lang="nb-NO" sz="2400" dirty="0"/>
              <a:t>)</a:t>
            </a:r>
          </a:p>
          <a:p>
            <a:pPr marL="571500" indent="-571500" algn="l">
              <a:buFont typeface="Wingdings" panose="05000000000000000000" pitchFamily="2" charset="2"/>
              <a:buChar char="§"/>
              <a:defRPr/>
            </a:pPr>
            <a:r>
              <a:rPr lang="nb-NO" sz="2400" dirty="0"/>
              <a:t>Vg2 Bilskade, lakkering og karosseri (Polarsirkelen </a:t>
            </a:r>
            <a:r>
              <a:rPr lang="nb-NO" sz="2400" dirty="0" err="1"/>
              <a:t>vgs</a:t>
            </a:r>
            <a:r>
              <a:rPr lang="nb-NO" sz="2400" dirty="0"/>
              <a:t>)</a:t>
            </a:r>
          </a:p>
          <a:p>
            <a:pPr marL="571500" indent="-571500" algn="l">
              <a:buFont typeface="Wingdings" panose="05000000000000000000" pitchFamily="2" charset="2"/>
              <a:buChar char="§"/>
              <a:defRPr/>
            </a:pPr>
            <a:r>
              <a:rPr lang="nb-NO" sz="2400" dirty="0"/>
              <a:t>Vg2 Maritime fag (Bodin </a:t>
            </a:r>
            <a:r>
              <a:rPr lang="nb-NO" sz="2400" dirty="0" err="1"/>
              <a:t>vgs</a:t>
            </a:r>
            <a:r>
              <a:rPr lang="nb-NO" sz="2400" dirty="0"/>
              <a:t>)</a:t>
            </a:r>
          </a:p>
          <a:p>
            <a:pPr marL="400050" lvl="1" indent="0">
              <a:defRPr/>
            </a:pPr>
            <a:endParaRPr lang="nb-NO" alt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99136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A27E5D-A06A-E51D-B3E4-18B37D6C1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Opplæring og verksted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B8282E-F7EC-896B-3C45-B90B3F11A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Wingdings" panose="05000000000000000000" pitchFamily="2" charset="2"/>
              <a:buChar char="§"/>
              <a:defRPr/>
            </a:pPr>
            <a:r>
              <a:rPr lang="nb-NO" altLang="nb-NO" sz="2400" dirty="0"/>
              <a:t>Gode verksteder med moderne maskinpark</a:t>
            </a:r>
          </a:p>
          <a:p>
            <a:pPr algn="l">
              <a:buFont typeface="Wingdings" panose="05000000000000000000" pitchFamily="2" charset="2"/>
              <a:buChar char="§"/>
              <a:defRPr/>
            </a:pPr>
            <a:r>
              <a:rPr lang="nb-NO" altLang="nb-NO" sz="2400" dirty="0"/>
              <a:t>Praksisrettet opplæring og utplassering </a:t>
            </a:r>
          </a:p>
          <a:p>
            <a:pPr algn="l">
              <a:buFont typeface="Wingdings" panose="05000000000000000000" pitchFamily="2" charset="2"/>
              <a:buChar char="§"/>
              <a:defRPr/>
            </a:pPr>
            <a:r>
              <a:rPr lang="nb-NO" altLang="nb-NO" sz="2400" dirty="0"/>
              <a:t>Innovativ produksjon (elevene deltar i produktutvikling og produksjon sammen med kunder)</a:t>
            </a:r>
          </a:p>
          <a:p>
            <a:pPr algn="l">
              <a:buFont typeface="Wingdings" panose="05000000000000000000" pitchFamily="2" charset="2"/>
              <a:buChar char="§"/>
              <a:defRPr/>
            </a:pPr>
            <a:r>
              <a:rPr lang="nb-NO" altLang="nb-NO" sz="2400" dirty="0"/>
              <a:t>Godt samarbeid med arbeidslivet i Salten</a:t>
            </a:r>
          </a:p>
          <a:p>
            <a:pPr marL="400050" lvl="1" indent="0">
              <a:buNone/>
              <a:defRPr/>
            </a:pPr>
            <a:endParaRPr lang="nb-NO" alt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81256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8AD444F5-F519-8641-0F23-0B2CDFEFF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169" y="1581148"/>
            <a:ext cx="4931175" cy="1369679"/>
          </a:xfrm>
        </p:spPr>
        <p:txBody>
          <a:bodyPr/>
          <a:lstStyle/>
          <a:p>
            <a:r>
              <a:rPr lang="en-US" b="1" dirty="0"/>
              <a:t>VG1 </a:t>
            </a:r>
            <a:r>
              <a:rPr lang="en-US" b="1" dirty="0" err="1"/>
              <a:t>Elektro</a:t>
            </a:r>
            <a:r>
              <a:rPr lang="en-US" b="1" dirty="0"/>
              <a:t> og </a:t>
            </a:r>
            <a:r>
              <a:rPr lang="en-US" b="1" dirty="0" err="1"/>
              <a:t>datateknologi</a:t>
            </a:r>
            <a:endParaRPr lang="en-US" b="1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2D09A9E-F24B-400B-103B-F089BBE14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870" y="3429000"/>
            <a:ext cx="4923236" cy="2455356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nb-NO" altLang="nb-NO" b="1" dirty="0"/>
              <a:t>Vg1: </a:t>
            </a:r>
            <a:r>
              <a:rPr lang="nb-NO" altLang="nb-NO" dirty="0"/>
              <a:t>Elektro og datateknologi</a:t>
            </a:r>
          </a:p>
          <a:p>
            <a:pPr algn="l"/>
            <a:endParaRPr lang="nb-NO" altLang="nb-NO" dirty="0"/>
          </a:p>
          <a:p>
            <a:pPr algn="l"/>
            <a:r>
              <a:rPr lang="nb-NO" altLang="nb-NO" b="1" dirty="0"/>
              <a:t>Fellesfag:</a:t>
            </a:r>
            <a:r>
              <a:rPr lang="nb-NO" altLang="nb-NO" dirty="0"/>
              <a:t> Engelsk, kroppsøving, matematikk, naturfag</a:t>
            </a:r>
          </a:p>
          <a:p>
            <a:pPr algn="l"/>
            <a:endParaRPr lang="nb-NO" altLang="nb-NO" dirty="0"/>
          </a:p>
          <a:p>
            <a:pPr algn="l"/>
            <a:r>
              <a:rPr lang="nb-NO" altLang="nb-NO" b="1" dirty="0"/>
              <a:t>Programfag: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nb-NO" altLang="nb-NO" dirty="0"/>
              <a:t>Elektroniske kretser og nettverk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nb-NO" altLang="nb-NO" dirty="0"/>
              <a:t>Energi – og styresystemer</a:t>
            </a:r>
          </a:p>
          <a:p>
            <a:pPr algn="l"/>
            <a:endParaRPr lang="nb-NO" altLang="nb-NO" dirty="0"/>
          </a:p>
          <a:p>
            <a:pPr algn="l"/>
            <a:r>
              <a:rPr lang="nb-NO" altLang="nb-NO" dirty="0"/>
              <a:t>Yrkesfaglig fordypning (Utplassert i bedrift </a:t>
            </a:r>
            <a:r>
              <a:rPr lang="nb-NO" altLang="nb-NO" u="sng" dirty="0"/>
              <a:t>en dag </a:t>
            </a:r>
            <a:r>
              <a:rPr lang="nb-NO" altLang="nb-NO" dirty="0"/>
              <a:t>i uken)</a:t>
            </a:r>
          </a:p>
          <a:p>
            <a:pPr algn="l"/>
            <a:endParaRPr lang="nb-NO" altLang="nb-NO" dirty="0"/>
          </a:p>
          <a:p>
            <a:endParaRPr lang="en-US" dirty="0"/>
          </a:p>
        </p:txBody>
      </p:sp>
      <p:pic>
        <p:nvPicPr>
          <p:cNvPr id="5" name="Plassholder for innhold 6" descr="Et bilde som inneholder innendørs, person, datamaskin&#10;&#10;Automatisk generert beskrivelse">
            <a:extLst>
              <a:ext uri="{FF2B5EF4-FFF2-40B4-BE49-F238E27FC236}">
                <a16:creationId xmlns:a16="http://schemas.microsoft.com/office/drawing/2014/main" id="{66D7200D-69D3-FDF9-2CD4-73FE5D1D87C0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8" b="7798"/>
          <a:stretch>
            <a:fillRect/>
          </a:stretch>
        </p:blipFill>
        <p:spPr>
          <a:xfrm>
            <a:off x="4763" y="7938"/>
            <a:ext cx="6091237" cy="6858000"/>
          </a:xfrm>
        </p:spPr>
      </p:pic>
    </p:spTree>
    <p:extLst>
      <p:ext uri="{BB962C8B-B14F-4D97-AF65-F5344CB8AC3E}">
        <p14:creationId xmlns:p14="http://schemas.microsoft.com/office/powerpoint/2010/main" val="3622466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lå v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13187628-006D-40A3-B2B0-F679C65F6AEC}" vid="{B2904C30-BC3A-4845-B16A-D9E3EC9C900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CAEDD0168CE5841ACE8B009A713F827" ma:contentTypeVersion="2" ma:contentTypeDescription="Opprett et nytt dokument." ma:contentTypeScope="" ma:versionID="62c0465d40e9add6bfe5396192d553c7">
  <xsd:schema xmlns:xsd="http://www.w3.org/2001/XMLSchema" xmlns:xs="http://www.w3.org/2001/XMLSchema" xmlns:p="http://schemas.microsoft.com/office/2006/metadata/properties" xmlns:ns2="36266462-509e-4d94-85ed-5f857ba58610" targetNamespace="http://schemas.microsoft.com/office/2006/metadata/properties" ma:root="true" ma:fieldsID="83b2f5c7d087d06291755b73b109dfd6" ns2:_="">
    <xsd:import namespace="36266462-509e-4d94-85ed-5f857ba586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266462-509e-4d94-85ed-5f857ba586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46F244-5554-4F4C-B876-16D61A98AA00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36266462-509e-4d94-85ed-5f857ba58610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815F346-83A6-4425-A13F-2DA5ABBEC5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266462-509e-4d94-85ed-5f857ba586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97F887-8936-41C1-9578-C7CEA209A8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Saltdal vgs_1</Template>
  <TotalTime>308</TotalTime>
  <Words>1067</Words>
  <Application>Microsoft Office PowerPoint</Application>
  <PresentationFormat>Widescreen</PresentationFormat>
  <Paragraphs>186</Paragraphs>
  <Slides>20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Roboto</vt:lpstr>
      <vt:lpstr>Wingdings</vt:lpstr>
      <vt:lpstr>Office-tema</vt:lpstr>
      <vt:lpstr>Foreldremøte Rognan u skole</vt:lpstr>
      <vt:lpstr>Saltdal vgs</vt:lpstr>
      <vt:lpstr>Saltdal vgs</vt:lpstr>
      <vt:lpstr>Studiespesialiserende</vt:lpstr>
      <vt:lpstr>Vg1 Teknologi - og industrifag</vt:lpstr>
      <vt:lpstr>Vg2 Industriteknologi</vt:lpstr>
      <vt:lpstr>Hva kan du gå på vg2?</vt:lpstr>
      <vt:lpstr>Opplæring og verksted</vt:lpstr>
      <vt:lpstr>VG1 Elektro og datateknologi</vt:lpstr>
      <vt:lpstr>Hva kan du gå videre på vg2?</vt:lpstr>
      <vt:lpstr>VG2 Elenergi og ekom </vt:lpstr>
      <vt:lpstr>VG2 Automasjon</vt:lpstr>
      <vt:lpstr>VG3 Automatiseringsfaget</vt:lpstr>
      <vt:lpstr>Opplæring og verksted</vt:lpstr>
      <vt:lpstr>Å være elev ved Saltdal vgs</vt:lpstr>
      <vt:lpstr>Veien mot søknad</vt:lpstr>
      <vt:lpstr>Russetid</vt:lpstr>
      <vt:lpstr>Russetid</vt:lpstr>
      <vt:lpstr>Hva gjør skolen?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Kompetanseklynge Saltdal og Beiarn</dc:title>
  <dc:creator>Trine Kristensen</dc:creator>
  <cp:lastModifiedBy>Elisabeth Maarnes</cp:lastModifiedBy>
  <cp:revision>5</cp:revision>
  <dcterms:created xsi:type="dcterms:W3CDTF">2023-10-23T11:36:03Z</dcterms:created>
  <dcterms:modified xsi:type="dcterms:W3CDTF">2023-11-28T18:12:05Z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0x0101006CAEDD0168CE5841ACE8B009A713F827</vt:lpwstr>
  </property>
</Properties>
</file>